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110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08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0"/>
  </p:notesMasterIdLst>
  <p:sldIdLst>
    <p:sldId id="262" r:id="rId2"/>
    <p:sldId id="263" r:id="rId3"/>
    <p:sldId id="261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380" r:id="rId13"/>
    <p:sldId id="272" r:id="rId14"/>
    <p:sldId id="273" r:id="rId15"/>
    <p:sldId id="274" r:id="rId16"/>
    <p:sldId id="275" r:id="rId17"/>
    <p:sldId id="276" r:id="rId18"/>
    <p:sldId id="381" r:id="rId19"/>
    <p:sldId id="277" r:id="rId20"/>
    <p:sldId id="278" r:id="rId21"/>
    <p:sldId id="279" r:id="rId22"/>
    <p:sldId id="280" r:id="rId23"/>
    <p:sldId id="382" r:id="rId24"/>
    <p:sldId id="383" r:id="rId25"/>
    <p:sldId id="384" r:id="rId26"/>
    <p:sldId id="386" r:id="rId27"/>
    <p:sldId id="387" r:id="rId28"/>
    <p:sldId id="388" r:id="rId29"/>
    <p:sldId id="389" r:id="rId30"/>
    <p:sldId id="390" r:id="rId31"/>
    <p:sldId id="391" r:id="rId32"/>
    <p:sldId id="392" r:id="rId33"/>
    <p:sldId id="393" r:id="rId34"/>
    <p:sldId id="395" r:id="rId35"/>
    <p:sldId id="396" r:id="rId36"/>
    <p:sldId id="397" r:id="rId37"/>
    <p:sldId id="398" r:id="rId38"/>
    <p:sldId id="399" r:id="rId39"/>
    <p:sldId id="400" r:id="rId40"/>
    <p:sldId id="401" r:id="rId41"/>
    <p:sldId id="402" r:id="rId42"/>
    <p:sldId id="403" r:id="rId43"/>
    <p:sldId id="404" r:id="rId44"/>
    <p:sldId id="405" r:id="rId45"/>
    <p:sldId id="406" r:id="rId46"/>
    <p:sldId id="407" r:id="rId47"/>
    <p:sldId id="408" r:id="rId48"/>
    <p:sldId id="409" r:id="rId49"/>
    <p:sldId id="410" r:id="rId50"/>
    <p:sldId id="411" r:id="rId51"/>
    <p:sldId id="412" r:id="rId52"/>
    <p:sldId id="413" r:id="rId53"/>
    <p:sldId id="414" r:id="rId54"/>
    <p:sldId id="415" r:id="rId55"/>
    <p:sldId id="416" r:id="rId56"/>
    <p:sldId id="417" r:id="rId57"/>
    <p:sldId id="418" r:id="rId58"/>
    <p:sldId id="419" r:id="rId59"/>
    <p:sldId id="420" r:id="rId60"/>
    <p:sldId id="421" r:id="rId61"/>
    <p:sldId id="422" r:id="rId62"/>
    <p:sldId id="423" r:id="rId63"/>
    <p:sldId id="424" r:id="rId64"/>
    <p:sldId id="425" r:id="rId65"/>
    <p:sldId id="426" r:id="rId66"/>
    <p:sldId id="427" r:id="rId67"/>
    <p:sldId id="428" r:id="rId68"/>
    <p:sldId id="429" r:id="rId69"/>
    <p:sldId id="430" r:id="rId70"/>
    <p:sldId id="431" r:id="rId71"/>
    <p:sldId id="432" r:id="rId72"/>
    <p:sldId id="433" r:id="rId73"/>
    <p:sldId id="434" r:id="rId74"/>
    <p:sldId id="435" r:id="rId75"/>
    <p:sldId id="436" r:id="rId76"/>
    <p:sldId id="437" r:id="rId77"/>
    <p:sldId id="438" r:id="rId78"/>
    <p:sldId id="439" r:id="rId79"/>
    <p:sldId id="440" r:id="rId80"/>
    <p:sldId id="442" r:id="rId81"/>
    <p:sldId id="443" r:id="rId82"/>
    <p:sldId id="444" r:id="rId83"/>
    <p:sldId id="445" r:id="rId84"/>
    <p:sldId id="446" r:id="rId85"/>
    <p:sldId id="447" r:id="rId86"/>
    <p:sldId id="448" r:id="rId87"/>
    <p:sldId id="449" r:id="rId88"/>
    <p:sldId id="450" r:id="rId89"/>
    <p:sldId id="451" r:id="rId90"/>
    <p:sldId id="452" r:id="rId91"/>
    <p:sldId id="453" r:id="rId92"/>
    <p:sldId id="454" r:id="rId93"/>
    <p:sldId id="455" r:id="rId94"/>
    <p:sldId id="456" r:id="rId95"/>
    <p:sldId id="457" r:id="rId96"/>
    <p:sldId id="458" r:id="rId97"/>
    <p:sldId id="459" r:id="rId98"/>
    <p:sldId id="462" r:id="rId99"/>
    <p:sldId id="460" r:id="rId100"/>
    <p:sldId id="461" r:id="rId101"/>
    <p:sldId id="463" r:id="rId102"/>
    <p:sldId id="464" r:id="rId103"/>
    <p:sldId id="465" r:id="rId104"/>
    <p:sldId id="466" r:id="rId105"/>
    <p:sldId id="467" r:id="rId106"/>
    <p:sldId id="468" r:id="rId107"/>
    <p:sldId id="469" r:id="rId108"/>
    <p:sldId id="470" r:id="rId109"/>
    <p:sldId id="471" r:id="rId110"/>
    <p:sldId id="472" r:id="rId111"/>
    <p:sldId id="473" r:id="rId112"/>
    <p:sldId id="474" r:id="rId113"/>
    <p:sldId id="372" r:id="rId114"/>
    <p:sldId id="373" r:id="rId115"/>
    <p:sldId id="374" r:id="rId116"/>
    <p:sldId id="375" r:id="rId117"/>
    <p:sldId id="376" r:id="rId118"/>
    <p:sldId id="379" r:id="rId11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1C0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-162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wmf"/><Relationship Id="rId1" Type="http://schemas.openxmlformats.org/officeDocument/2006/relationships/image" Target="../media/image1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82421-522D-4844-BB9C-91042E80281D}" type="datetimeFigureOut">
              <a:rPr lang="pl-PL" smtClean="0"/>
              <a:pPr/>
              <a:t>2012-09-27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B50F2-8BD3-4294-ABC9-A81F7951950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100</a:t>
            </a:fld>
            <a:endParaRPr lang="pl-PL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101</a:t>
            </a:fld>
            <a:endParaRPr lang="pl-PL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102</a:t>
            </a:fld>
            <a:endParaRPr lang="pl-PL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103</a:t>
            </a:fld>
            <a:endParaRPr lang="pl-PL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104</a:t>
            </a:fld>
            <a:endParaRPr lang="pl-PL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105</a:t>
            </a:fld>
            <a:endParaRPr lang="pl-PL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106</a:t>
            </a:fld>
            <a:endParaRPr lang="pl-PL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107</a:t>
            </a:fld>
            <a:endParaRPr lang="pl-PL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108</a:t>
            </a:fld>
            <a:endParaRPr lang="pl-PL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109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110</a:t>
            </a:fld>
            <a:endParaRPr lang="pl-PL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111</a:t>
            </a:fld>
            <a:endParaRPr lang="pl-PL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112</a:t>
            </a:fld>
            <a:endParaRPr lang="pl-PL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113</a:t>
            </a:fld>
            <a:endParaRPr lang="pl-PL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114</a:t>
            </a:fld>
            <a:endParaRPr lang="pl-PL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115</a:t>
            </a:fld>
            <a:endParaRPr lang="pl-PL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116</a:t>
            </a:fld>
            <a:endParaRPr lang="pl-PL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117</a:t>
            </a:fld>
            <a:endParaRPr lang="pl-PL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118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15</a:t>
            </a:fld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16</a:t>
            </a:fld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17</a:t>
            </a:fld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19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20</a:t>
            </a:fld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21</a:t>
            </a:fld>
            <a:endParaRPr 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22</a:t>
            </a:fld>
            <a:endParaRPr 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23</a:t>
            </a:fld>
            <a:endParaRPr 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24</a:t>
            </a:fld>
            <a:endParaRPr 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25</a:t>
            </a:fld>
            <a:endParaRPr 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26</a:t>
            </a:fld>
            <a:endParaRPr 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27</a:t>
            </a:fld>
            <a:endParaRPr lang="pl-P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28</a:t>
            </a:fld>
            <a:endParaRPr 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29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30</a:t>
            </a:fld>
            <a:endParaRPr 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31</a:t>
            </a:fld>
            <a:endParaRPr lang="pl-P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32</a:t>
            </a:fld>
            <a:endParaRPr lang="pl-P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33</a:t>
            </a:fld>
            <a:endParaRPr lang="pl-P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34</a:t>
            </a:fld>
            <a:endParaRPr lang="pl-P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35</a:t>
            </a:fld>
            <a:endParaRPr lang="pl-P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36</a:t>
            </a:fld>
            <a:endParaRPr lang="pl-P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37</a:t>
            </a:fld>
            <a:endParaRPr lang="pl-PL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38</a:t>
            </a:fld>
            <a:endParaRPr lang="pl-PL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39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40</a:t>
            </a:fld>
            <a:endParaRPr lang="pl-PL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41</a:t>
            </a:fld>
            <a:endParaRPr lang="pl-PL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42</a:t>
            </a:fld>
            <a:endParaRPr lang="pl-PL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43</a:t>
            </a:fld>
            <a:endParaRPr lang="pl-PL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44</a:t>
            </a:fld>
            <a:endParaRPr lang="pl-PL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45</a:t>
            </a:fld>
            <a:endParaRPr lang="pl-PL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46</a:t>
            </a:fld>
            <a:endParaRPr lang="pl-PL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47</a:t>
            </a:fld>
            <a:endParaRPr lang="pl-PL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48</a:t>
            </a:fld>
            <a:endParaRPr lang="pl-PL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49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50</a:t>
            </a:fld>
            <a:endParaRPr lang="pl-PL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51</a:t>
            </a:fld>
            <a:endParaRPr lang="pl-PL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52</a:t>
            </a:fld>
            <a:endParaRPr lang="pl-PL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53</a:t>
            </a:fld>
            <a:endParaRPr lang="pl-PL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54</a:t>
            </a:fld>
            <a:endParaRPr lang="pl-PL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55</a:t>
            </a:fld>
            <a:endParaRPr lang="pl-PL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56</a:t>
            </a:fld>
            <a:endParaRPr lang="pl-PL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57</a:t>
            </a:fld>
            <a:endParaRPr lang="pl-PL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58</a:t>
            </a:fld>
            <a:endParaRPr lang="pl-PL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59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60</a:t>
            </a:fld>
            <a:endParaRPr lang="pl-PL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61</a:t>
            </a:fld>
            <a:endParaRPr lang="pl-PL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62</a:t>
            </a:fld>
            <a:endParaRPr lang="pl-PL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63</a:t>
            </a:fld>
            <a:endParaRPr lang="pl-PL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64</a:t>
            </a:fld>
            <a:endParaRPr lang="pl-PL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65</a:t>
            </a:fld>
            <a:endParaRPr lang="pl-PL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66</a:t>
            </a:fld>
            <a:endParaRPr lang="pl-PL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67</a:t>
            </a:fld>
            <a:endParaRPr lang="pl-PL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68</a:t>
            </a:fld>
            <a:endParaRPr lang="pl-PL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69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70</a:t>
            </a:fld>
            <a:endParaRPr lang="pl-PL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71</a:t>
            </a:fld>
            <a:endParaRPr lang="pl-PL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72</a:t>
            </a:fld>
            <a:endParaRPr lang="pl-PL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73</a:t>
            </a:fld>
            <a:endParaRPr lang="pl-PL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74</a:t>
            </a:fld>
            <a:endParaRPr lang="pl-PL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75</a:t>
            </a:fld>
            <a:endParaRPr lang="pl-PL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76</a:t>
            </a:fld>
            <a:endParaRPr lang="pl-PL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77</a:t>
            </a:fld>
            <a:endParaRPr lang="pl-PL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78</a:t>
            </a:fld>
            <a:endParaRPr lang="pl-PL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79</a:t>
            </a:fld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80</a:t>
            </a:fld>
            <a:endParaRPr lang="pl-PL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81</a:t>
            </a:fld>
            <a:endParaRPr lang="pl-PL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82</a:t>
            </a:fld>
            <a:endParaRPr lang="pl-PL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83</a:t>
            </a:fld>
            <a:endParaRPr lang="pl-PL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84</a:t>
            </a:fld>
            <a:endParaRPr lang="pl-PL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85</a:t>
            </a:fld>
            <a:endParaRPr lang="pl-PL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86</a:t>
            </a:fld>
            <a:endParaRPr lang="pl-PL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87</a:t>
            </a:fld>
            <a:endParaRPr lang="pl-PL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88</a:t>
            </a:fld>
            <a:endParaRPr lang="pl-PL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89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9</a:t>
            </a:fld>
            <a:endParaRPr lang="pl-PL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90</a:t>
            </a:fld>
            <a:endParaRPr lang="pl-PL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91</a:t>
            </a:fld>
            <a:endParaRPr lang="pl-PL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92</a:t>
            </a:fld>
            <a:endParaRPr lang="pl-PL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93</a:t>
            </a:fld>
            <a:endParaRPr lang="pl-PL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94</a:t>
            </a:fld>
            <a:endParaRPr lang="pl-PL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95</a:t>
            </a:fld>
            <a:endParaRPr lang="pl-PL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96</a:t>
            </a:fld>
            <a:endParaRPr lang="pl-PL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97</a:t>
            </a:fld>
            <a:endParaRPr lang="pl-PL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98</a:t>
            </a:fld>
            <a:endParaRPr lang="pl-PL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50F2-8BD3-4294-ABC9-A81F79519503}" type="slidenum">
              <a:rPr lang="pl-PL" smtClean="0"/>
              <a:pPr/>
              <a:t>99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D0C73-466F-46D3-82FA-D60D1386629D}" type="datetime1">
              <a:rPr lang="pl-PL" smtClean="0"/>
              <a:pPr/>
              <a:t>2012-09-27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www.jablotech.pl</a:t>
            </a: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F97FF-F615-4CAC-85AD-EB20019D3600}" type="datetime1">
              <a:rPr lang="pl-PL" smtClean="0"/>
              <a:pPr/>
              <a:t>2012-09-27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www.jablotech.pl</a:t>
            </a: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F9097-C001-424C-ABFE-404B92A18568}" type="datetime1">
              <a:rPr lang="pl-PL" smtClean="0"/>
              <a:pPr/>
              <a:t>2012-09-27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www.jablotech.pl</a:t>
            </a: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4C0E-CB3C-4951-97A1-84C5E69A8FA3}" type="datetime1">
              <a:rPr lang="pl-PL" smtClean="0"/>
              <a:pPr/>
              <a:t>2012-09-27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www.jablotech.pl</a:t>
            </a: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8422-EBF5-4FBB-8117-0F8892900A2E}" type="datetime1">
              <a:rPr lang="pl-PL" smtClean="0"/>
              <a:pPr/>
              <a:t>2012-09-27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www.jablotech.pl</a:t>
            </a: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4BC7B-7BC6-4F8C-9AF5-496953636307}" type="datetime1">
              <a:rPr lang="pl-PL" smtClean="0"/>
              <a:pPr/>
              <a:t>2012-09-27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www.jablotech.pl</a:t>
            </a:r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1117-61AB-4444-BC61-29CDB1A80007}" type="datetime1">
              <a:rPr lang="pl-PL" smtClean="0"/>
              <a:pPr/>
              <a:t>2012-09-27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www.jablotech.pl</a:t>
            </a:r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A940-86BF-46B7-BF59-D11572746683}" type="datetime1">
              <a:rPr lang="pl-PL" smtClean="0"/>
              <a:pPr/>
              <a:t>2012-09-27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www.jablotech.pl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1733-308D-4E7A-8F73-299E725CCB7B}" type="datetime1">
              <a:rPr lang="pl-PL" smtClean="0"/>
              <a:pPr/>
              <a:t>2012-09-27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www.jablotech.pl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0B8E2-1922-46A7-AF0E-AFFFAE03A43F}" type="datetime1">
              <a:rPr lang="pl-PL" smtClean="0"/>
              <a:pPr/>
              <a:t>2012-09-27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www.jablotech.pl</a:t>
            </a:r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5654B-0ABA-415D-9F09-2DE1034B2B3D}" type="datetime1">
              <a:rPr lang="pl-PL" smtClean="0"/>
              <a:pPr/>
              <a:t>2012-09-27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www.jablotech.pl</a:t>
            </a:r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3E3FA-1F30-4B9C-9CC5-E9C54F9809ED}" type="datetime1">
              <a:rPr lang="pl-PL" smtClean="0"/>
              <a:pPr/>
              <a:t>2012-09-27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www.jablotech.pl</a:t>
            </a: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2.wmf"/><Relationship Id="rId4" Type="http://schemas.openxmlformats.org/officeDocument/2006/relationships/image" Target="../media/image13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5.wmf"/><Relationship Id="rId4" Type="http://schemas.openxmlformats.org/officeDocument/2006/relationships/image" Target="../media/image13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1.jpe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jpe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49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wmf"/><Relationship Id="rId5" Type="http://schemas.openxmlformats.org/officeDocument/2006/relationships/image" Target="../media/image150.png"/><Relationship Id="rId4" Type="http://schemas.openxmlformats.org/officeDocument/2006/relationships/image" Target="../media/image9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8.wmf"/><Relationship Id="rId4" Type="http://schemas.openxmlformats.org/officeDocument/2006/relationships/image" Target="../media/image157.wm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9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1.png"/><Relationship Id="rId4" Type="http://schemas.openxmlformats.org/officeDocument/2006/relationships/image" Target="../media/image6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w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wmf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wmf"/><Relationship Id="rId4" Type="http://schemas.openxmlformats.org/officeDocument/2006/relationships/image" Target="../media/image115.w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0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w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6.png"/><Relationship Id="rId4" Type="http://schemas.openxmlformats.org/officeDocument/2006/relationships/image" Target="../media/image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4" name="Grupa 10"/>
            <p:cNvGrpSpPr/>
            <p:nvPr/>
          </p:nvGrpSpPr>
          <p:grpSpPr>
            <a:xfrm>
              <a:off x="0" y="6336704"/>
              <a:ext cx="9144000" cy="548680"/>
              <a:chOff x="0" y="6336704"/>
              <a:chExt cx="9144000" cy="548680"/>
            </a:xfrm>
          </p:grpSpPr>
          <p:sp>
            <p:nvSpPr>
              <p:cNvPr id="5" name="Prostokąt 4"/>
              <p:cNvSpPr/>
              <p:nvPr/>
            </p:nvSpPr>
            <p:spPr>
              <a:xfrm>
                <a:off x="0" y="6336704"/>
                <a:ext cx="9144000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" name="pole tekstowe 9"/>
              <p:cNvSpPr txBox="1"/>
              <p:nvPr/>
            </p:nvSpPr>
            <p:spPr>
              <a:xfrm>
                <a:off x="5796136" y="6381328"/>
                <a:ext cx="28083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dirty="0" smtClean="0">
                    <a:solidFill>
                      <a:schemeClr val="bg1"/>
                    </a:solidFill>
                  </a:rPr>
                  <a:t>www.sklep-jablotron.pl</a:t>
                </a:r>
                <a:endParaRPr lang="pl-PL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Plan spotkania 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2447764" y="1916832"/>
            <a:ext cx="424847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spotkania </a:t>
            </a:r>
          </a:p>
          <a:p>
            <a:pPr marL="342900" indent="-342900"/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AutoNum type="arabicPeriod"/>
            </a:pPr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AutoNum type="arabicPeriod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Powitanie</a:t>
            </a:r>
          </a:p>
          <a:p>
            <a:pPr marL="342900" indent="-342900">
              <a:buFontTx/>
              <a:buAutoNum type="arabicPeriod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Wprowadzenie i struktura JA-100</a:t>
            </a:r>
          </a:p>
          <a:p>
            <a:pPr marL="342900" indent="-342900">
              <a:buFontTx/>
              <a:buAutoNum type="arabicPeriod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Architektura ja-100 część 1 </a:t>
            </a:r>
          </a:p>
          <a:p>
            <a:pPr marL="342900" indent="-342900">
              <a:buFontTx/>
              <a:buAutoNum type="arabicPeriod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12:30 Kawa</a:t>
            </a:r>
          </a:p>
          <a:p>
            <a:pPr marL="342900" indent="-342900">
              <a:buFontTx/>
              <a:buAutoNum type="arabicPeriod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Architektura ja-100 część 2</a:t>
            </a:r>
          </a:p>
          <a:p>
            <a:pPr marL="342900" indent="-342900">
              <a:buFontTx/>
              <a:buAutoNum type="arabicPeriod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Asortyment produktów</a:t>
            </a:r>
          </a:p>
          <a:p>
            <a:pPr marL="342900" indent="-342900">
              <a:buFontTx/>
              <a:buAutoNum type="arabicPeriod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</a:t>
            </a:r>
          </a:p>
          <a:p>
            <a:pPr marL="342900" indent="-342900">
              <a:buFontTx/>
              <a:buAutoNum type="arabicPeriod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Wprowadzenie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0" y="170080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Opatentowana metoda obsługi – „Rozwiązanie dla LUDZI”</a:t>
            </a:r>
            <a:endParaRPr lang="cs-CZ" sz="2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204864"/>
            <a:ext cx="8424936" cy="43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Specjalnie przygotowana dla użytkownika</a:t>
            </a:r>
            <a:endParaRPr lang="cs-CZ" dirty="0"/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633" y="4117082"/>
            <a:ext cx="1897063" cy="2051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3717032"/>
            <a:ext cx="1897062" cy="2432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3733" y="2427982"/>
            <a:ext cx="1897063" cy="37211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5" name="pole tekstowe 14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Urządzenia wyjścia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JA-110A Syrena wewnętrzna BUS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6408712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Ustawienia wewnętrzne przez</a:t>
            </a:r>
            <a:r>
              <a:rPr lang="en-GB" dirty="0" smtClean="0">
                <a:solidFill>
                  <a:srgbClr val="000000"/>
                </a:solidFill>
              </a:rPr>
              <a:t> F</a:t>
            </a:r>
            <a:r>
              <a:rPr lang="pl-PL" dirty="0" smtClean="0">
                <a:solidFill>
                  <a:srgbClr val="000000"/>
                </a:solidFill>
              </a:rPr>
              <a:t>-</a:t>
            </a:r>
            <a:r>
              <a:rPr lang="en-GB" dirty="0" smtClean="0">
                <a:solidFill>
                  <a:srgbClr val="000000"/>
                </a:solidFill>
              </a:rPr>
              <a:t>link SW</a:t>
            </a:r>
            <a:endParaRPr lang="cs-CZ" sz="1600" dirty="0">
              <a:solidFill>
                <a:srgbClr val="000000"/>
              </a:solidFill>
            </a:endParaRPr>
          </a:p>
        </p:txBody>
      </p:sp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268760"/>
            <a:ext cx="2621404" cy="497162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pSp>
        <p:nvGrpSpPr>
          <p:cNvPr id="27" name="Grupa 26"/>
          <p:cNvGrpSpPr/>
          <p:nvPr/>
        </p:nvGrpSpPr>
        <p:grpSpPr>
          <a:xfrm>
            <a:off x="827584" y="2708920"/>
            <a:ext cx="4464496" cy="3240360"/>
            <a:chOff x="827584" y="2708920"/>
            <a:chExt cx="3876179" cy="2858443"/>
          </a:xfrm>
        </p:grpSpPr>
        <p:pic>
          <p:nvPicPr>
            <p:cNvPr id="15" name="Picture 7" descr="GraphJA110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58900" y="3195638"/>
              <a:ext cx="2519363" cy="2371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3579813" y="4649788"/>
              <a:ext cx="841375" cy="352425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lIns="54000" tIns="54000" rIns="54000" bIns="54000" anchor="ctr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Tamper</a:t>
              </a:r>
              <a:endParaRPr lang="cs-CZ" sz="16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 flipH="1">
              <a:off x="3113088" y="4862513"/>
              <a:ext cx="495300" cy="1587"/>
            </a:xfrm>
            <a:prstGeom prst="line">
              <a:avLst/>
            </a:prstGeom>
            <a:noFill/>
            <a:ln w="38160">
              <a:solidFill>
                <a:srgbClr val="FF99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 flipV="1">
              <a:off x="1319213" y="4784725"/>
              <a:ext cx="685800" cy="522288"/>
            </a:xfrm>
            <a:prstGeom prst="line">
              <a:avLst/>
            </a:prstGeom>
            <a:noFill/>
            <a:ln w="38160">
              <a:solidFill>
                <a:srgbClr val="FF99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Rectangle 12"/>
            <p:cNvSpPr>
              <a:spLocks noChangeArrowheads="1"/>
            </p:cNvSpPr>
            <p:nvPr/>
          </p:nvSpPr>
          <p:spPr bwMode="auto">
            <a:xfrm>
              <a:off x="2843808" y="2708920"/>
              <a:ext cx="512762" cy="352425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lIns="54000" tIns="54000" rIns="54000" bIns="54000" anchor="ctr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dirty="0">
                  <a:solidFill>
                    <a:srgbClr val="FFFFFF"/>
                  </a:solidFill>
                  <a:cs typeface="Arial" charset="0"/>
                </a:rPr>
                <a:t>LED</a:t>
              </a:r>
              <a:endParaRPr lang="cs-CZ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1" name="Line 13"/>
            <p:cNvSpPr>
              <a:spLocks noChangeShapeType="1"/>
            </p:cNvSpPr>
            <p:nvPr/>
          </p:nvSpPr>
          <p:spPr bwMode="auto">
            <a:xfrm flipH="1">
              <a:off x="2401888" y="2979738"/>
              <a:ext cx="495300" cy="334962"/>
            </a:xfrm>
            <a:prstGeom prst="line">
              <a:avLst/>
            </a:prstGeom>
            <a:noFill/>
            <a:ln w="38160">
              <a:solidFill>
                <a:srgbClr val="FF99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827584" y="5085184"/>
              <a:ext cx="534988" cy="352425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lIns="54000" tIns="54000" rIns="54000" bIns="54000" anchor="ctr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BUS</a:t>
              </a:r>
              <a:endParaRPr lang="cs-CZ" sz="16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 flipH="1">
              <a:off x="2747963" y="4078288"/>
              <a:ext cx="847725" cy="1587"/>
            </a:xfrm>
            <a:prstGeom prst="line">
              <a:avLst/>
            </a:prstGeom>
            <a:noFill/>
            <a:ln w="38160">
              <a:solidFill>
                <a:srgbClr val="FF99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Rectangle 16"/>
            <p:cNvSpPr>
              <a:spLocks noChangeArrowheads="1"/>
            </p:cNvSpPr>
            <p:nvPr/>
          </p:nvSpPr>
          <p:spPr bwMode="auto">
            <a:xfrm>
              <a:off x="3273425" y="3865563"/>
              <a:ext cx="1430338" cy="352425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lIns="54000" tIns="54000" rIns="54000" bIns="54000" anchor="ctr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pl-PL" sz="1600">
                  <a:solidFill>
                    <a:srgbClr val="FFFFFF"/>
                  </a:solidFill>
                  <a:cs typeface="Arial" charset="0"/>
                </a:rPr>
                <a:t>Głośnik p</a:t>
              </a: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iezo</a:t>
              </a:r>
              <a:endParaRPr lang="cs-CZ" sz="160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24" name="pole tekstowe 2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Urządzenia wyjścia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JA-150A Bezprzewodowa syrena wewnętrzna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6408712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Wszystkie parametry tak samo, jak w</a:t>
            </a:r>
            <a:r>
              <a:rPr lang="en-GB" dirty="0" smtClean="0"/>
              <a:t> </a:t>
            </a:r>
            <a:r>
              <a:rPr lang="cs-CZ" dirty="0" smtClean="0"/>
              <a:t> JA-110A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Bateria podtrzymująca</a:t>
            </a:r>
            <a:r>
              <a:rPr lang="en-GB" dirty="0" smtClean="0"/>
              <a:t> (min.12</a:t>
            </a:r>
            <a:r>
              <a:rPr lang="pl-PL" dirty="0" smtClean="0"/>
              <a:t>H</a:t>
            </a:r>
            <a:r>
              <a:rPr lang="en-GB" dirty="0" smtClean="0"/>
              <a:t>, ma</a:t>
            </a:r>
            <a:r>
              <a:rPr lang="pl-PL" dirty="0" err="1" smtClean="0"/>
              <a:t>ks</a:t>
            </a:r>
            <a:r>
              <a:rPr lang="en-GB" dirty="0" smtClean="0"/>
              <a:t>.72</a:t>
            </a:r>
            <a:r>
              <a:rPr lang="pl-PL" dirty="0" smtClean="0"/>
              <a:t>H</a:t>
            </a:r>
            <a:r>
              <a:rPr lang="en-GB" dirty="0" smtClean="0"/>
              <a:t>)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Żywotność baterii</a:t>
            </a:r>
            <a:r>
              <a:rPr lang="en-GB" dirty="0" smtClean="0"/>
              <a:t> 3.6V; 1700mAh / 3</a:t>
            </a:r>
            <a:r>
              <a:rPr lang="pl-PL" dirty="0" smtClean="0"/>
              <a:t>lata</a:t>
            </a:r>
            <a:endParaRPr lang="cs-CZ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Zasilanie </a:t>
            </a:r>
            <a:r>
              <a:rPr lang="cs-CZ" dirty="0" smtClean="0"/>
              <a:t>230V</a:t>
            </a:r>
            <a:endParaRPr lang="en-GB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Zgodna z</a:t>
            </a:r>
            <a:r>
              <a:rPr lang="en-GB" dirty="0" smtClean="0"/>
              <a:t> EN 50131-1, </a:t>
            </a:r>
            <a:r>
              <a:rPr lang="pl-PL" dirty="0" smtClean="0"/>
              <a:t>wewnątrz</a:t>
            </a:r>
            <a:endParaRPr lang="cs-CZ" dirty="0"/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251520" y="5947276"/>
            <a:ext cx="8305800" cy="33855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Przypisanie do systemu wciśnięciem przycisku.</a:t>
            </a:r>
            <a:endParaRPr lang="pl-PL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 cstate="print"/>
          <a:srcRect l="26389" t="18025" r="26224" b="31494"/>
          <a:stretch>
            <a:fillRect/>
          </a:stretch>
        </p:blipFill>
        <p:spPr bwMode="auto">
          <a:xfrm>
            <a:off x="5940152" y="2060848"/>
            <a:ext cx="2346215" cy="24991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pole tekstowe 1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Urządzenia wyjścia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JA-111A Syrena zewnętrzna BUS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6408712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Może być przypisana do sekcji lub całości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Akustyczna sygnalizacja wyjść PG</a:t>
            </a:r>
            <a:endParaRPr lang="cs-CZ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Sygnalizacja uzbrojenia i rozbrojenia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dirty="0" err="1" smtClean="0">
                <a:solidFill>
                  <a:srgbClr val="000000"/>
                </a:solidFill>
              </a:rPr>
              <a:t>Ba</a:t>
            </a:r>
            <a:r>
              <a:rPr lang="pl-PL" dirty="0" err="1" smtClean="0">
                <a:solidFill>
                  <a:srgbClr val="000000"/>
                </a:solidFill>
              </a:rPr>
              <a:t>teria</a:t>
            </a:r>
            <a:r>
              <a:rPr lang="pl-PL" dirty="0" smtClean="0">
                <a:solidFill>
                  <a:srgbClr val="000000"/>
                </a:solidFill>
              </a:rPr>
              <a:t> podtrzymująca</a:t>
            </a:r>
            <a:endParaRPr lang="cs-CZ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Przy braku zasilania z BUS, czas </a:t>
            </a:r>
            <a:r>
              <a:rPr lang="en-GB" dirty="0" smtClean="0">
                <a:solidFill>
                  <a:srgbClr val="000000"/>
                </a:solidFill>
              </a:rPr>
              <a:t>alarm</a:t>
            </a:r>
            <a:r>
              <a:rPr lang="pl-PL" dirty="0" smtClean="0">
                <a:solidFill>
                  <a:srgbClr val="000000"/>
                </a:solidFill>
              </a:rPr>
              <a:t>u 3 min.</a:t>
            </a:r>
            <a:endParaRPr lang="cs-CZ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Z wyjątkiem, kiedy system jest w trybie serwisu</a:t>
            </a:r>
            <a:endParaRPr lang="cs-CZ" sz="1600" dirty="0">
              <a:solidFill>
                <a:srgbClr val="000000"/>
              </a:solidFill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0" y="5796553"/>
            <a:ext cx="9144000" cy="5847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i="1" dirty="0" smtClean="0">
                <a:solidFill>
                  <a:srgbClr val="808080"/>
                </a:solidFill>
              </a:rPr>
              <a:t>W przypadku braku zasilania spowodowanego zupełnym wyładowaniem akumulatora w centrali, syrena milczy</a:t>
            </a:r>
            <a:r>
              <a:rPr lang="cs-CZ" sz="1600" i="1" dirty="0" smtClean="0">
                <a:solidFill>
                  <a:srgbClr val="808080"/>
                </a:solidFill>
              </a:rPr>
              <a:t>.</a:t>
            </a:r>
            <a:endParaRPr lang="cs-CZ" sz="1600" i="1" dirty="0">
              <a:solidFill>
                <a:srgbClr val="808080"/>
              </a:solidFill>
            </a:endParaRPr>
          </a:p>
        </p:txBody>
      </p:sp>
      <p:pic>
        <p:nvPicPr>
          <p:cNvPr id="14" name="Picture 7" descr="111a"/>
          <p:cNvPicPr>
            <a:picLocks noChangeAspect="1" noChangeArrowheads="1"/>
          </p:cNvPicPr>
          <p:nvPr/>
        </p:nvPicPr>
        <p:blipFill>
          <a:blip r:embed="rId4" cstate="print"/>
          <a:srcRect l="30000" t="10834" r="27553" b="13985"/>
          <a:stretch>
            <a:fillRect/>
          </a:stretch>
        </p:blipFill>
        <p:spPr bwMode="auto">
          <a:xfrm>
            <a:off x="6167438" y="1298575"/>
            <a:ext cx="2587625" cy="458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ole tekstowe 14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Urządzenia wyjścia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JA-111A Syrena zewnętrzna BUS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6408712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Programowanie przez</a:t>
            </a:r>
            <a:r>
              <a:rPr lang="en-GB" dirty="0" smtClean="0">
                <a:solidFill>
                  <a:srgbClr val="000000"/>
                </a:solidFill>
              </a:rPr>
              <a:t> F</a:t>
            </a:r>
            <a:r>
              <a:rPr lang="pl-PL" dirty="0" smtClean="0">
                <a:solidFill>
                  <a:srgbClr val="000000"/>
                </a:solidFill>
              </a:rPr>
              <a:t>-</a:t>
            </a:r>
            <a:r>
              <a:rPr lang="en-GB" dirty="0" smtClean="0">
                <a:solidFill>
                  <a:srgbClr val="000000"/>
                </a:solidFill>
              </a:rPr>
              <a:t>link SW</a:t>
            </a:r>
            <a:endParaRPr lang="cs-CZ" sz="1400" dirty="0">
              <a:solidFill>
                <a:srgbClr val="000000"/>
              </a:solidFill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7774" y="1196753"/>
            <a:ext cx="2731778" cy="504056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6" name="Picture 7" descr="Graph_JA-111A_n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636912"/>
            <a:ext cx="5116513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251520" y="5229200"/>
            <a:ext cx="2106613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>
                <a:solidFill>
                  <a:srgbClr val="FFFFFF"/>
                </a:solidFill>
                <a:cs typeface="Arial" charset="0"/>
              </a:rPr>
              <a:t>Przycisk przypisania</a:t>
            </a:r>
            <a:endParaRPr lang="cs-CZ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V="1">
            <a:off x="1439218" y="4711774"/>
            <a:ext cx="228600" cy="550863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 flipV="1">
            <a:off x="2804468" y="5095949"/>
            <a:ext cx="133350" cy="674688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1" name="Line 13"/>
          <p:cNvSpPr>
            <a:spLocks noChangeShapeType="1"/>
          </p:cNvSpPr>
          <p:nvPr/>
        </p:nvSpPr>
        <p:spPr bwMode="auto">
          <a:xfrm flipH="1">
            <a:off x="1950393" y="2782962"/>
            <a:ext cx="381000" cy="439737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2051720" y="2564904"/>
            <a:ext cx="534988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FFFFFF"/>
                </a:solidFill>
                <a:cs typeface="Arial" charset="0"/>
              </a:rPr>
              <a:t>BUS</a:t>
            </a:r>
            <a:endParaRPr lang="cs-CZ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3419872" y="5589240"/>
            <a:ext cx="1157287" cy="596900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dirty="0">
                <a:solidFill>
                  <a:srgbClr val="FFFFFF"/>
                </a:solidFill>
                <a:cs typeface="Arial" charset="0"/>
              </a:rPr>
              <a:t>1</a:t>
            </a:r>
            <a:r>
              <a:rPr lang="en-GB" sz="1600" dirty="0">
                <a:solidFill>
                  <a:srgbClr val="FFFFFF"/>
                </a:solidFill>
                <a:cs typeface="Arial" charset="0"/>
              </a:rPr>
              <a:t> LED</a:t>
            </a:r>
            <a:r>
              <a:rPr lang="pl-PL" sz="1600" dirty="0">
                <a:solidFill>
                  <a:srgbClr val="FFFFFF"/>
                </a:solidFill>
                <a:cs typeface="Arial" charset="0"/>
              </a:rPr>
              <a:t> błąd</a:t>
            </a:r>
          </a:p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dirty="0">
                <a:solidFill>
                  <a:srgbClr val="FFFFFF"/>
                </a:solidFill>
                <a:cs typeface="Arial" charset="0"/>
              </a:rPr>
              <a:t>żółta</a:t>
            </a:r>
            <a:endParaRPr lang="cs-CZ" sz="16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 flipV="1">
            <a:off x="3410893" y="5083249"/>
            <a:ext cx="85725" cy="655638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42" name="Rectangle 11"/>
          <p:cNvSpPr>
            <a:spLocks noChangeArrowheads="1"/>
          </p:cNvSpPr>
          <p:nvPr/>
        </p:nvSpPr>
        <p:spPr bwMode="auto">
          <a:xfrm>
            <a:off x="1331640" y="5661248"/>
            <a:ext cx="1914525" cy="596900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solidFill>
                  <a:srgbClr val="FFFFFF"/>
                </a:solidFill>
                <a:cs typeface="Arial" charset="0"/>
              </a:rPr>
              <a:t>6 LED</a:t>
            </a:r>
            <a:r>
              <a:rPr lang="pl-PL" sz="1600" dirty="0">
                <a:solidFill>
                  <a:srgbClr val="FFFFFF"/>
                </a:solidFill>
                <a:cs typeface="Arial" charset="0"/>
              </a:rPr>
              <a:t> alarmowych</a:t>
            </a:r>
          </a:p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dirty="0">
                <a:solidFill>
                  <a:srgbClr val="FFFFFF"/>
                </a:solidFill>
                <a:cs typeface="Arial" charset="0"/>
              </a:rPr>
              <a:t>czerwone</a:t>
            </a:r>
            <a:endParaRPr lang="cs-CZ" sz="16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Urządzenia wyjścia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Moduły wyjść PG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874846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Podłączane do BUS lub bezprzewodowe</a:t>
            </a:r>
            <a:r>
              <a:rPr lang="cs-CZ" dirty="0" smtClean="0"/>
              <a:t> 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Nie zajmują adresu w systemie</a:t>
            </a:r>
            <a:endParaRPr lang="en-GB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Funkcja </a:t>
            </a:r>
            <a:r>
              <a:rPr lang="en-GB" dirty="0" smtClean="0"/>
              <a:t>PG </a:t>
            </a:r>
            <a:r>
              <a:rPr lang="pl-PL" dirty="0" smtClean="0"/>
              <a:t>ustawiana przełącznikiem</a:t>
            </a:r>
            <a:r>
              <a:rPr lang="en-GB" dirty="0" smtClean="0"/>
              <a:t> DIP</a:t>
            </a:r>
            <a:endParaRPr lang="cs-CZ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Instalowane w obudowie centrali lub obudowie ochronnej</a:t>
            </a:r>
            <a:r>
              <a:rPr lang="en-GB" dirty="0" smtClean="0"/>
              <a:t> JA-190PL</a:t>
            </a:r>
            <a:endParaRPr lang="cs-CZ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cs-CZ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cs-CZ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cs-CZ" dirty="0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2111425" y="3888854"/>
            <a:ext cx="1127125" cy="3683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JA-110N</a:t>
            </a:r>
          </a:p>
        </p:txBody>
      </p:sp>
      <p:pic>
        <p:nvPicPr>
          <p:cNvPr id="26" name="Picture 12" descr="JA-110N_09_Bottomview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6262" y="4466704"/>
            <a:ext cx="2457450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0" y="5949280"/>
            <a:ext cx="8305800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cs-CZ" sz="16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JA-111N/JA-151N –</a:t>
            </a:r>
            <a:r>
              <a:rPr lang="pl-PL" sz="16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sygnał</a:t>
            </a:r>
            <a:r>
              <a:rPr lang="cs-CZ" sz="16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JA-110N/JA-150N – </a:t>
            </a:r>
            <a:r>
              <a:rPr lang="pl-PL" sz="16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zasilanie</a:t>
            </a:r>
            <a:r>
              <a:rPr lang="cs-CZ" sz="16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pic>
        <p:nvPicPr>
          <p:cNvPr id="28" name="Picture 2" descr="V:\JA-150N\fotografie\PNG\JA-150N_10_In_box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4365104"/>
            <a:ext cx="1744663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5888087" y="3874566"/>
            <a:ext cx="1127125" cy="3683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JA-151N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Urządzenia wyjścia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JA-110N/JA-111N Moduły wyjść PG BUS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874846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JA-110N - 16A/250V</a:t>
            </a:r>
            <a:r>
              <a:rPr lang="en-GB" dirty="0" smtClean="0">
                <a:solidFill>
                  <a:srgbClr val="000000"/>
                </a:solidFill>
              </a:rPr>
              <a:t> – </a:t>
            </a:r>
            <a:r>
              <a:rPr lang="pl-PL" dirty="0" smtClean="0">
                <a:solidFill>
                  <a:srgbClr val="000000"/>
                </a:solidFill>
              </a:rPr>
              <a:t>Załączenie urządzenia</a:t>
            </a:r>
            <a:endParaRPr lang="cs-CZ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JA-111N – 2A/120V</a:t>
            </a:r>
            <a:r>
              <a:rPr lang="en-GB" dirty="0" smtClean="0">
                <a:solidFill>
                  <a:srgbClr val="000000"/>
                </a:solidFill>
              </a:rPr>
              <a:t> – </a:t>
            </a:r>
            <a:r>
              <a:rPr lang="pl-PL" dirty="0" smtClean="0">
                <a:solidFill>
                  <a:srgbClr val="000000"/>
                </a:solidFill>
              </a:rPr>
              <a:t>Mniejsza obciążalność dla załączenia</a:t>
            </a:r>
            <a:endParaRPr lang="cs-CZ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Przekaźnik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Bez adresu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Opcje PG na switch DIP</a:t>
            </a:r>
            <a:endParaRPr lang="cs-CZ" sz="1600" dirty="0">
              <a:solidFill>
                <a:srgbClr val="000000"/>
              </a:solidFill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7" y="3212975"/>
            <a:ext cx="4788024" cy="30672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Urządzenia wyjścia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Bezprzewodowy moduł wyjścia PG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874846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cs-CZ" dirty="0" smtClean="0"/>
              <a:t>JA-150N – </a:t>
            </a:r>
            <a:r>
              <a:rPr lang="pl-PL" dirty="0" smtClean="0"/>
              <a:t>załączanie urządzenia</a:t>
            </a:r>
            <a:r>
              <a:rPr lang="cs-CZ" dirty="0" smtClean="0"/>
              <a:t>, 230V</a:t>
            </a:r>
          </a:p>
          <a:p>
            <a:pPr marL="800100" lvl="1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Przekaźnik</a:t>
            </a:r>
            <a:r>
              <a:rPr lang="cs-CZ" sz="1600" dirty="0" smtClean="0"/>
              <a:t> 16A/250V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cs-CZ" dirty="0" smtClean="0"/>
              <a:t>JA-151N – </a:t>
            </a:r>
            <a:r>
              <a:rPr lang="en-GB" dirty="0" smtClean="0"/>
              <a:t>s</a:t>
            </a:r>
            <a:r>
              <a:rPr lang="pl-PL" dirty="0" smtClean="0"/>
              <a:t>y</a:t>
            </a:r>
            <a:r>
              <a:rPr lang="en-GB" dirty="0" err="1" smtClean="0"/>
              <a:t>gna</a:t>
            </a:r>
            <a:r>
              <a:rPr lang="pl-PL" dirty="0" smtClean="0"/>
              <a:t>ł</a:t>
            </a:r>
            <a:r>
              <a:rPr lang="cs-CZ" dirty="0" smtClean="0"/>
              <a:t>, 12V</a:t>
            </a:r>
          </a:p>
          <a:p>
            <a:pPr marL="800100" lvl="2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Przekaźnik</a:t>
            </a:r>
            <a:r>
              <a:rPr lang="cs-CZ" sz="1600" dirty="0" smtClean="0"/>
              <a:t> 2A/60V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cs-CZ" dirty="0"/>
          </a:p>
        </p:txBody>
      </p:sp>
      <p:pic>
        <p:nvPicPr>
          <p:cNvPr id="13" name="Picture 2" descr="V:\JA-150N\fotografie\PNG\JA-150N_10_In_bo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348880"/>
            <a:ext cx="3949700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ole tekstowe 1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Urządzenia wyjścia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JA-118N Moduł 8 wyjść PG BUS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874846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GB" dirty="0" smtClean="0"/>
              <a:t>8 </a:t>
            </a:r>
            <a:r>
              <a:rPr lang="pl-PL" dirty="0" smtClean="0"/>
              <a:t>wyjść sygnałowych PG</a:t>
            </a:r>
            <a:endParaRPr lang="cs-CZ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Elektrycznie izolowane wyjścia</a:t>
            </a:r>
            <a:endParaRPr lang="cs-CZ" dirty="0" smtClean="0"/>
          </a:p>
          <a:p>
            <a:pPr marL="800100" lvl="1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cs-CZ" sz="1600" dirty="0" smtClean="0"/>
              <a:t>Maks. 100mA/38V</a:t>
            </a:r>
          </a:p>
          <a:p>
            <a:pPr marL="800100" lvl="1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Po 2 połączone wyjścia</a:t>
            </a:r>
            <a:endParaRPr lang="cs-CZ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Zasilanie wyjściowe</a:t>
            </a:r>
            <a:endParaRPr lang="cs-CZ" dirty="0" smtClean="0"/>
          </a:p>
          <a:p>
            <a:pPr marL="800100" lvl="1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cs-CZ" sz="1600" dirty="0" smtClean="0"/>
              <a:t>Maks 100mA</a:t>
            </a:r>
          </a:p>
          <a:p>
            <a:pPr marL="800100" lvl="1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Chronione bezpiecznikiem</a:t>
            </a:r>
            <a:endParaRPr lang="cs-CZ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GB" dirty="0" smtClean="0"/>
              <a:t>DIP switch </a:t>
            </a:r>
            <a:r>
              <a:rPr lang="pl-PL" dirty="0" smtClean="0"/>
              <a:t>określa numer 1 wyjścia</a:t>
            </a:r>
            <a:r>
              <a:rPr lang="en-GB" dirty="0" smtClean="0"/>
              <a:t> PG</a:t>
            </a:r>
            <a:endParaRPr lang="cs-CZ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cs-CZ" dirty="0"/>
          </a:p>
        </p:txBody>
      </p:sp>
      <p:pic>
        <p:nvPicPr>
          <p:cNvPr id="14" name="Picture 3" descr="Z:\jezek\foto ja-100 new\JA-118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8230" y="2276872"/>
            <a:ext cx="495577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Urządzenia wyjścia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Więcej modułów PG – nad czym pracujemy ?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874846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Inne zastosowania</a:t>
            </a:r>
            <a:r>
              <a:rPr lang="en-GB" dirty="0" smtClean="0"/>
              <a:t> </a:t>
            </a:r>
            <a:endParaRPr lang="cs-CZ" dirty="0" smtClean="0"/>
          </a:p>
          <a:p>
            <a:pPr marL="800100" lvl="1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Instalowane wewnątrz włączników światła (ukryte)</a:t>
            </a:r>
            <a:endParaRPr lang="cs-CZ" sz="1600" dirty="0" smtClean="0"/>
          </a:p>
          <a:p>
            <a:pPr marL="800100" lvl="1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Instalowane na szynie </a:t>
            </a:r>
            <a:r>
              <a:rPr lang="en-GB" sz="1600" dirty="0" smtClean="0"/>
              <a:t>DIN</a:t>
            </a:r>
            <a:endParaRPr lang="cs-CZ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Wielozadaniowe wyjścia</a:t>
            </a:r>
            <a:r>
              <a:rPr lang="en-GB" dirty="0" smtClean="0"/>
              <a:t> PG</a:t>
            </a:r>
            <a:endParaRPr lang="cs-CZ" dirty="0" smtClean="0"/>
          </a:p>
          <a:p>
            <a:pPr marL="800100" lvl="1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Instalowane na szynie </a:t>
            </a:r>
            <a:r>
              <a:rPr lang="en-GB" sz="1600" dirty="0" smtClean="0"/>
              <a:t>DIN</a:t>
            </a:r>
            <a:endParaRPr lang="cs-CZ" sz="1600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print"/>
          <a:srcRect b="7083"/>
          <a:stretch>
            <a:fillRect/>
          </a:stretch>
        </p:blipFill>
        <p:spPr bwMode="auto">
          <a:xfrm>
            <a:off x="4499992" y="3212976"/>
            <a:ext cx="4101703" cy="285662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4" name="pole tekstowe 1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a 26"/>
          <p:cNvGrpSpPr/>
          <p:nvPr/>
        </p:nvGrpSpPr>
        <p:grpSpPr>
          <a:xfrm>
            <a:off x="1187450" y="2204864"/>
            <a:ext cx="6769100" cy="4167188"/>
            <a:chOff x="1028700" y="2362200"/>
            <a:chExt cx="6769100" cy="4167188"/>
          </a:xfrm>
        </p:grpSpPr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1068388" y="2384425"/>
              <a:ext cx="1739900" cy="366713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cs-CZ">
                  <a:solidFill>
                    <a:srgbClr val="FFFFFF"/>
                  </a:solidFill>
                </a:rPr>
                <a:t>CC-01</a:t>
              </a:r>
              <a:r>
                <a:rPr lang="en-US">
                  <a:solidFill>
                    <a:srgbClr val="FFFFFF"/>
                  </a:solidFill>
                </a:rPr>
                <a:t> CC-02</a:t>
              </a: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1389063" y="4543425"/>
              <a:ext cx="1470025" cy="368300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cs-CZ">
                  <a:solidFill>
                    <a:srgbClr val="FFFFFF"/>
                  </a:solidFill>
                </a:rPr>
                <a:t>JA-110Z-A</a:t>
              </a:r>
            </a:p>
          </p:txBody>
        </p:sp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3868738" y="4530725"/>
              <a:ext cx="1419225" cy="368300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cs-CZ">
                  <a:solidFill>
                    <a:srgbClr val="FFFFFF"/>
                  </a:solidFill>
                </a:rPr>
                <a:t>JA-110Z-B</a:t>
              </a:r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6376988" y="2392363"/>
              <a:ext cx="1292225" cy="368300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cs-CZ">
                  <a:solidFill>
                    <a:srgbClr val="FFFFFF"/>
                  </a:solidFill>
                </a:rPr>
                <a:t>JA-190PL</a:t>
              </a:r>
            </a:p>
          </p:txBody>
        </p:sp>
        <p:pic>
          <p:nvPicPr>
            <p:cNvPr id="18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 l="22336" t="14299" r="20529" b="18925"/>
            <a:stretch>
              <a:fillRect/>
            </a:stretch>
          </p:blipFill>
          <p:spPr bwMode="auto">
            <a:xfrm>
              <a:off x="6427788" y="2879725"/>
              <a:ext cx="1217612" cy="14224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20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30338" y="2865438"/>
              <a:ext cx="1184275" cy="14001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21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28700" y="4978400"/>
              <a:ext cx="2203450" cy="15509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22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52850" y="5105400"/>
              <a:ext cx="1717675" cy="13827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3748088" y="2362200"/>
              <a:ext cx="1470025" cy="368300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cs-CZ">
                  <a:solidFill>
                    <a:srgbClr val="FFFFFF"/>
                  </a:solidFill>
                </a:rPr>
                <a:t>JA-110T</a:t>
              </a:r>
            </a:p>
          </p:txBody>
        </p:sp>
        <p:pic>
          <p:nvPicPr>
            <p:cNvPr id="24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78238" y="2820988"/>
              <a:ext cx="1652587" cy="14843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5" name="Rectangle 7"/>
            <p:cNvSpPr>
              <a:spLocks noChangeArrowheads="1"/>
            </p:cNvSpPr>
            <p:nvPr/>
          </p:nvSpPr>
          <p:spPr bwMode="auto">
            <a:xfrm>
              <a:off x="6351588" y="4511675"/>
              <a:ext cx="1446212" cy="366713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cs-CZ">
                  <a:solidFill>
                    <a:schemeClr val="bg1"/>
                  </a:solidFill>
                </a:rPr>
                <a:t>JA-110Z-C</a:t>
              </a:r>
            </a:p>
          </p:txBody>
        </p:sp>
        <p:pic>
          <p:nvPicPr>
            <p:cNvPr id="26" name="Picture 17" descr="D:\Work\Skoleni\_skoleni_2012\_jaro\Prezentace\K3\Podklady\JA-110Z-C_05_frontview_front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445250" y="5100638"/>
              <a:ext cx="1257300" cy="133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Komponenty BUS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Łatwa instalacja BUS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708920"/>
            <a:ext cx="2892425" cy="37084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Wprowadzenie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Opatentowana metoda obsługi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k</a:t>
            </a:r>
            <a:r>
              <a:rPr lang="pl-PL" sz="24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lawiatura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204864"/>
            <a:ext cx="8424936" cy="43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Najłatwiejsza do zrozumienia</a:t>
            </a:r>
            <a:endParaRPr lang="cs-CZ" dirty="0"/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418927" y="3080395"/>
            <a:ext cx="1365250" cy="382587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/>
            <a:r>
              <a:rPr lang="pl-PL">
                <a:solidFill>
                  <a:schemeClr val="bg1"/>
                </a:solidFill>
                <a:cs typeface="Arial" charset="0"/>
              </a:rPr>
              <a:t>Rozbrojony</a:t>
            </a:r>
            <a:endParaRPr lang="cs-CZ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 flipV="1">
            <a:off x="2760365" y="3043882"/>
            <a:ext cx="458787" cy="23177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>
            <a:off x="2727027" y="3280420"/>
            <a:ext cx="488950" cy="10318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6444952" y="3586807"/>
            <a:ext cx="1225550" cy="382588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/>
            <a:r>
              <a:rPr lang="pl-PL">
                <a:solidFill>
                  <a:schemeClr val="bg1"/>
                </a:solidFill>
                <a:cs typeface="Arial" charset="0"/>
              </a:rPr>
              <a:t>Uzbrojony</a:t>
            </a:r>
            <a:endParaRPr lang="cs-CZ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 flipH="1">
            <a:off x="6030615" y="3797945"/>
            <a:ext cx="414337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1" name="pole tekstowe 20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a 31"/>
          <p:cNvGrpSpPr/>
          <p:nvPr/>
        </p:nvGrpSpPr>
        <p:grpSpPr>
          <a:xfrm>
            <a:off x="1691680" y="3356992"/>
            <a:ext cx="7206431" cy="3828926"/>
            <a:chOff x="1470025" y="3333750"/>
            <a:chExt cx="7740650" cy="4140200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27875" y="3333750"/>
              <a:ext cx="1831975" cy="21653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70025" y="4684713"/>
              <a:ext cx="7740650" cy="27892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0" name="Rectangle 7"/>
            <p:cNvSpPr>
              <a:spLocks noChangeArrowheads="1"/>
            </p:cNvSpPr>
            <p:nvPr/>
          </p:nvSpPr>
          <p:spPr bwMode="auto">
            <a:xfrm>
              <a:off x="1934101" y="5322424"/>
              <a:ext cx="5327124" cy="384158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square" lIns="54000" tIns="54000" rIns="54000" bIns="54000" anchor="ctr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cs-CZ" sz="1600" dirty="0">
                  <a:solidFill>
                    <a:srgbClr val="FFFFFF"/>
                  </a:solidFill>
                  <a:cs typeface="Arial" charset="0"/>
                </a:rPr>
                <a:t>Pętla na końcu oznacza doskonałe połączenie</a:t>
              </a:r>
            </a:p>
          </p:txBody>
        </p:sp>
        <p:sp>
          <p:nvSpPr>
            <p:cNvPr id="31" name="Line 8"/>
            <p:cNvSpPr>
              <a:spLocks noChangeShapeType="1"/>
            </p:cNvSpPr>
            <p:nvPr/>
          </p:nvSpPr>
          <p:spPr bwMode="auto">
            <a:xfrm>
              <a:off x="7204075" y="5543550"/>
              <a:ext cx="1397000" cy="1588"/>
            </a:xfrm>
            <a:prstGeom prst="line">
              <a:avLst/>
            </a:prstGeom>
            <a:noFill/>
            <a:ln w="38160">
              <a:solidFill>
                <a:srgbClr val="FF99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4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Komponenty BUS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CC-01, CC-02 kable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251520" y="2132857"/>
            <a:ext cx="8136904" cy="3079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Podwójna para bez ekranu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CC-01 (sygnał 0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r>
              <a:rPr lang="cs-CZ" dirty="0" smtClean="0">
                <a:solidFill>
                  <a:srgbClr val="000000"/>
                </a:solidFill>
              </a:rPr>
              <a:t>5</a:t>
            </a:r>
            <a:r>
              <a:rPr lang="cs-CZ" baseline="30000" dirty="0" smtClean="0">
                <a:solidFill>
                  <a:srgbClr val="000000"/>
                </a:solidFill>
              </a:rPr>
              <a:t> </a:t>
            </a:r>
            <a:r>
              <a:rPr lang="cs-CZ" dirty="0" smtClean="0">
                <a:solidFill>
                  <a:srgbClr val="000000"/>
                </a:solidFill>
              </a:rPr>
              <a:t>mm i zasilanie 0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r>
              <a:rPr lang="cs-CZ" dirty="0" smtClean="0">
                <a:solidFill>
                  <a:srgbClr val="000000"/>
                </a:solidFill>
              </a:rPr>
              <a:t>8 mm)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Przewody główne lub podłączenie urządzeń o dużym zużyciu prądowym</a:t>
            </a:r>
            <a:endParaRPr lang="cs-CZ" sz="1600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CC-02 (sygnał i zasilanie 0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r>
              <a:rPr lang="cs-CZ" dirty="0" smtClean="0">
                <a:solidFill>
                  <a:srgbClr val="000000"/>
                </a:solidFill>
              </a:rPr>
              <a:t>5 mm )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Krótsze odcinki i urządzenia o mniejszym poborze prądu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Oznaczenie metrów na kablu</a:t>
            </a:r>
            <a:endParaRPr lang="cs-CZ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Komponenty BUS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JA-110T Moduł izolatora magistrali cyfrowej BUS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179512" y="2132857"/>
            <a:ext cx="8208912" cy="3079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Blip>
                <a:blip r:embed="rId4"/>
              </a:buBlip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Chroni magistralę</a:t>
            </a:r>
            <a:r>
              <a:rPr lang="en-US" dirty="0" smtClean="0">
                <a:solidFill>
                  <a:srgbClr val="000000"/>
                </a:solidFill>
              </a:rPr>
              <a:t> BUS </a:t>
            </a:r>
            <a:r>
              <a:rPr lang="pl-PL" dirty="0" smtClean="0">
                <a:solidFill>
                  <a:srgbClr val="000000"/>
                </a:solidFill>
              </a:rPr>
              <a:t>na zewnątrz</a:t>
            </a:r>
            <a:endParaRPr lang="en-US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Blip>
                <a:blip r:embed="rId4"/>
              </a:buBlip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Izoluje 2 części magistrali BUS</a:t>
            </a:r>
            <a:r>
              <a:rPr lang="en-US" dirty="0" smtClean="0">
                <a:solidFill>
                  <a:srgbClr val="000000"/>
                </a:solidFill>
              </a:rPr>
              <a:t> (</a:t>
            </a:r>
            <a:r>
              <a:rPr lang="pl-PL" dirty="0" smtClean="0">
                <a:solidFill>
                  <a:srgbClr val="000000"/>
                </a:solidFill>
              </a:rPr>
              <a:t>NIE elektrycznie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Blip>
                <a:blip r:embed="rId4"/>
              </a:buBlip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Powinien być instalowany wewnątrz obszaru chronionego</a:t>
            </a:r>
            <a:endParaRPr lang="en-US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Blip>
                <a:blip r:embed="rId4"/>
              </a:buBlip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W</a:t>
            </a:r>
            <a:r>
              <a:rPr lang="en-US" sz="1600" dirty="0" smtClean="0">
                <a:solidFill>
                  <a:srgbClr val="000000"/>
                </a:solidFill>
              </a:rPr>
              <a:t> JA-190PL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Blip>
                <a:blip r:embed="rId4"/>
              </a:buBlip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W centrali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Blip>
                <a:blip r:embed="rId4"/>
              </a:buBlip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W obudowie ochronnej innego typu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Blip>
                <a:blip r:embed="rId4"/>
              </a:buBlip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FF0000"/>
                </a:solidFill>
              </a:rPr>
              <a:t>Nie należy podłączać kilku izolatorów w serii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51520" y="5287895"/>
            <a:ext cx="8305800" cy="956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 – </a:t>
            </a:r>
            <a:r>
              <a:rPr lang="pl-PL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wewnątrz, obszar chroniony</a:t>
            </a:r>
            <a:endParaRPr lang="cs-CZ" sz="1400" b="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 – </a:t>
            </a:r>
            <a:r>
              <a:rPr lang="pl-PL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zewnątrz, obszar bez ochrony</a:t>
            </a:r>
            <a:endParaRPr lang="cs-CZ" sz="1400" b="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 – </a:t>
            </a:r>
            <a:r>
              <a:rPr lang="pl-PL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oddzielenie części zewnętrznej magistrali BUS</a:t>
            </a:r>
            <a:endParaRPr lang="cs-CZ" sz="1400" b="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 – </a:t>
            </a:r>
            <a:r>
              <a:rPr lang="pl-PL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przedłużenie magistrali powyżej </a:t>
            </a:r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500m</a:t>
            </a:r>
            <a:endParaRPr lang="cs-CZ" sz="1400" b="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86587" y="2276872"/>
            <a:ext cx="2157413" cy="196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" name="Picture 7" descr="Graph_110T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5137" y="4077072"/>
            <a:ext cx="3598863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ole tekstowe 14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Komponenty BUS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JA-110A, JA-111B, JA-111C Rozgałęźniki BUS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179512" y="2132857"/>
            <a:ext cx="8208912" cy="3079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dirty="0" err="1" smtClean="0">
                <a:solidFill>
                  <a:srgbClr val="000000"/>
                </a:solidFill>
              </a:rPr>
              <a:t>Insta</a:t>
            </a:r>
            <a:r>
              <a:rPr lang="pl-PL" dirty="0" err="1" smtClean="0">
                <a:solidFill>
                  <a:srgbClr val="000000"/>
                </a:solidFill>
              </a:rPr>
              <a:t>lacja</a:t>
            </a:r>
            <a:endParaRPr lang="en-US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W </a:t>
            </a:r>
            <a:r>
              <a:rPr lang="en-US" sz="1600" dirty="0" smtClean="0">
                <a:solidFill>
                  <a:srgbClr val="000000"/>
                </a:solidFill>
              </a:rPr>
              <a:t>JA-190PL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W obudowie centrali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W obudowie ochronnej innego typu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Rozdział magistrali  na bloki</a:t>
            </a:r>
            <a:endParaRPr lang="en-US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Podłączenie wyjść </a:t>
            </a:r>
            <a:r>
              <a:rPr lang="en-US" dirty="0" smtClean="0">
                <a:solidFill>
                  <a:srgbClr val="000000"/>
                </a:solidFill>
              </a:rPr>
              <a:t>P</a:t>
            </a:r>
            <a:r>
              <a:rPr lang="pl-PL" dirty="0" smtClean="0">
                <a:solidFill>
                  <a:srgbClr val="000000"/>
                </a:solidFill>
              </a:rPr>
              <a:t>G</a:t>
            </a:r>
            <a:endParaRPr lang="en-US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Certyfikowana dla instalacji na powierzchniach palnych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1988840"/>
            <a:ext cx="2028825" cy="1427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9468" y="3389015"/>
            <a:ext cx="1716088" cy="138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" name="Picture 17" descr="D:\Work\Skoleni\_skoleni_2012\_jaro\Prezentace\K3\Podklady\JA-110Z-C_05_frontview_fron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90618" y="4922540"/>
            <a:ext cx="12573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pole tekstowe 16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Komponenty BUS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Podział magistrali BUS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564904"/>
            <a:ext cx="8424936" cy="2064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JA-190PL </a:t>
            </a:r>
            <a:r>
              <a:rPr lang="pl-PL" dirty="0" smtClean="0">
                <a:solidFill>
                  <a:srgbClr val="000000"/>
                </a:solidFill>
              </a:rPr>
              <a:t>ochronna obudowa</a:t>
            </a:r>
            <a:endParaRPr lang="en-US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Dla rozgałęźników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Dla separatorów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Dla modułów wyjść PG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Cert</a:t>
            </a:r>
            <a:r>
              <a:rPr lang="pl-PL" sz="1600" dirty="0" err="1" smtClean="0">
                <a:solidFill>
                  <a:srgbClr val="000000"/>
                </a:solidFill>
              </a:rPr>
              <a:t>yfikacja</a:t>
            </a:r>
            <a:r>
              <a:rPr lang="pl-PL" sz="1600" dirty="0" smtClean="0">
                <a:solidFill>
                  <a:srgbClr val="000000"/>
                </a:solidFill>
              </a:rPr>
              <a:t> do instalacji na powierzchniach łatwopalnych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 r="4860" b="4396"/>
          <a:stretch>
            <a:fillRect/>
          </a:stretch>
        </p:blipFill>
        <p:spPr bwMode="auto">
          <a:xfrm>
            <a:off x="5508104" y="1268760"/>
            <a:ext cx="2921000" cy="286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" name="pole tekstowe 14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 cstate="print"/>
          <a:srcRect b="16641"/>
          <a:stretch>
            <a:fillRect/>
          </a:stretch>
        </p:blipFill>
        <p:spPr bwMode="auto">
          <a:xfrm>
            <a:off x="4860032" y="3501008"/>
            <a:ext cx="4058099" cy="287191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Komponenty BUS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JA-100 JABLOTRON instalacja systemu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204864"/>
            <a:ext cx="8424936" cy="2927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Połączenie kablem USB</a:t>
            </a:r>
            <a:endParaRPr lang="en-US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Nie potrzeba sterowników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Użyj</a:t>
            </a:r>
            <a:r>
              <a:rPr lang="en-US" dirty="0" smtClean="0">
                <a:solidFill>
                  <a:srgbClr val="000000"/>
                </a:solidFill>
              </a:rPr>
              <a:t>  F-Link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Download 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 err="1" smtClean="0">
                <a:solidFill>
                  <a:srgbClr val="000000"/>
                </a:solidFill>
              </a:rPr>
              <a:t>Instal</a:t>
            </a:r>
            <a:r>
              <a:rPr lang="pl-PL" sz="1600" dirty="0" err="1" smtClean="0">
                <a:solidFill>
                  <a:srgbClr val="000000"/>
                </a:solidFill>
              </a:rPr>
              <a:t>acja</a:t>
            </a:r>
            <a:r>
              <a:rPr lang="pl-PL" sz="1600" dirty="0" smtClean="0">
                <a:solidFill>
                  <a:srgbClr val="000000"/>
                </a:solidFill>
              </a:rPr>
              <a:t> oprogramowania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Ustawiaj parametry i funkcje</a:t>
            </a:r>
            <a:endParaRPr lang="en-US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Przyjazna funkcja podpowiedzi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51520" y="5927354"/>
            <a:ext cx="5184576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 anchor="b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400" b="0" i="1" dirty="0">
                <a:solidFill>
                  <a:srgbClr val="808080"/>
                </a:solidFill>
              </a:rPr>
              <a:t>Dzisiaj zobaczmy okno.</a:t>
            </a:r>
            <a:r>
              <a:rPr lang="en-GB" sz="1400" b="0" i="1" dirty="0">
                <a:solidFill>
                  <a:srgbClr val="808080"/>
                </a:solidFill>
              </a:rPr>
              <a:t> </a:t>
            </a:r>
            <a:r>
              <a:rPr lang="pl-PL" sz="1400" b="0" i="1" dirty="0">
                <a:solidFill>
                  <a:srgbClr val="808080"/>
                </a:solidFill>
              </a:rPr>
              <a:t>Jutro poćwiczymy praktycznie ;)</a:t>
            </a:r>
            <a:endParaRPr lang="cs-CZ" sz="1400" b="0" i="1" dirty="0">
              <a:solidFill>
                <a:srgbClr val="808080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Ustawienia z PC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F-Link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1268760"/>
            <a:ext cx="6134100" cy="5003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12" name="pole tekstowe 11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JA-100 Poznajmy się…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Zestaw szkolny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204864"/>
            <a:ext cx="8424936" cy="4501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339725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ts val="1800"/>
              <a:buFont typeface="Century Gothic" pitchFamily="34" charset="0"/>
              <a:buChar char="►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Zestaw dla lepszego poznania systemu </a:t>
            </a:r>
            <a:r>
              <a:rPr lang="en-GB" dirty="0" smtClean="0">
                <a:solidFill>
                  <a:srgbClr val="000000"/>
                </a:solidFill>
              </a:rPr>
              <a:t>JABLOTRON 100</a:t>
            </a:r>
          </a:p>
          <a:p>
            <a:pPr marL="339725" indent="-339725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ts val="1800"/>
              <a:buFont typeface="Century Gothic" pitchFamily="34" charset="0"/>
              <a:buChar char="►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JA-101K + JA-110R</a:t>
            </a:r>
          </a:p>
          <a:p>
            <a:pPr marL="339725" indent="-339725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ts val="1800"/>
              <a:buFont typeface="Century Gothic" pitchFamily="34" charset="0"/>
              <a:buChar char="►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JA-153E + JA-192E x 2</a:t>
            </a:r>
          </a:p>
          <a:p>
            <a:pPr marL="339725" indent="-339725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ts val="1800"/>
              <a:buFont typeface="Century Gothic" pitchFamily="34" charset="0"/>
              <a:buChar char="►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JA-150P, JA-151M + JA-150A</a:t>
            </a:r>
          </a:p>
          <a:p>
            <a:pPr marL="339725" indent="-339725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ts val="1800"/>
              <a:buFont typeface="Century Gothic" pitchFamily="34" charset="0"/>
              <a:buChar char="►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JA -190J, JA-186J</a:t>
            </a:r>
          </a:p>
          <a:p>
            <a:pPr marL="339725" indent="-339725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ts val="1800"/>
              <a:buFont typeface="Century Gothic" pitchFamily="34" charset="0"/>
              <a:buChar char="►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JA-190T – </a:t>
            </a:r>
            <a:r>
              <a:rPr lang="pl-PL" dirty="0" smtClean="0">
                <a:solidFill>
                  <a:srgbClr val="000000"/>
                </a:solidFill>
              </a:rPr>
              <a:t>czytnik</a:t>
            </a:r>
            <a:endParaRPr lang="en-GB" dirty="0" smtClean="0">
              <a:solidFill>
                <a:srgbClr val="000000"/>
              </a:solidFill>
            </a:endParaRPr>
          </a:p>
          <a:p>
            <a:pPr marL="339725" indent="-339725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ts val="1800"/>
              <a:buFont typeface="Century Gothic" pitchFamily="34" charset="0"/>
              <a:buChar char="►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Akcesoria w komplecie</a:t>
            </a:r>
            <a:endParaRPr lang="en-GB" dirty="0" smtClean="0">
              <a:solidFill>
                <a:srgbClr val="000000"/>
              </a:solidFill>
            </a:endParaRPr>
          </a:p>
          <a:p>
            <a:pPr marL="339725" indent="-339725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ts val="1800"/>
              <a:buFont typeface="Century Gothic" pitchFamily="34" charset="0"/>
              <a:buChar char="►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50% </a:t>
            </a:r>
            <a:r>
              <a:rPr lang="pl-PL" dirty="0" smtClean="0">
                <a:solidFill>
                  <a:srgbClr val="000000"/>
                </a:solidFill>
              </a:rPr>
              <a:t>standardowej ceny Instalatora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</a:p>
          <a:p>
            <a:pPr marL="339725" indent="-339725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ts val="1800"/>
              <a:buFont typeface="Century Gothic" pitchFamily="34" charset="0"/>
              <a:buChar char="►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Specjalne pakowanie</a:t>
            </a:r>
            <a:r>
              <a:rPr lang="en-GB" dirty="0" smtClean="0">
                <a:solidFill>
                  <a:srgbClr val="000000"/>
                </a:solidFill>
              </a:rPr>
              <a:t>, </a:t>
            </a:r>
            <a:r>
              <a:rPr lang="pl-PL" dirty="0" smtClean="0">
                <a:solidFill>
                  <a:srgbClr val="000000"/>
                </a:solidFill>
              </a:rPr>
              <a:t>nie do sprzedaży</a:t>
            </a:r>
            <a:r>
              <a:rPr lang="en-GB" dirty="0" smtClean="0">
                <a:solidFill>
                  <a:srgbClr val="000000"/>
                </a:solidFill>
              </a:rPr>
              <a:t>, </a:t>
            </a:r>
            <a:r>
              <a:rPr lang="pl-PL" dirty="0" smtClean="0">
                <a:solidFill>
                  <a:srgbClr val="000000"/>
                </a:solidFill>
              </a:rPr>
              <a:t>tylko po szkoleniu</a:t>
            </a:r>
            <a:endParaRPr lang="en-GB" dirty="0" smtClean="0">
              <a:solidFill>
                <a:srgbClr val="000000"/>
              </a:solidFill>
            </a:endParaRPr>
          </a:p>
          <a:p>
            <a:pPr marL="339725" indent="-339725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ts val="1800"/>
              <a:buFont typeface="Century Gothic" pitchFamily="34" charset="0"/>
              <a:buChar char="►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</a:pPr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14" name="Picture 8" descr="MC900252723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1935" y="2962243"/>
            <a:ext cx="1428378" cy="270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MC900339176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3241" y="2398266"/>
            <a:ext cx="1392486" cy="139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ole tekstowe 14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JABLOTRON JA-100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Pytania ?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7" descr="Otazní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0027" y="1721506"/>
            <a:ext cx="2803946" cy="413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ole tekstowe 11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JABLOTRON JA-100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068833" y="3198168"/>
            <a:ext cx="3006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Dziękuję za uwagę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708920"/>
            <a:ext cx="2892425" cy="37084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Wprowadzenie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Opatentowana metoda obsługi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k</a:t>
            </a:r>
            <a:r>
              <a:rPr lang="pl-PL" sz="24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lawiatura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204864"/>
            <a:ext cx="8424936" cy="43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Intuicyjna obsługa</a:t>
            </a:r>
            <a:endParaRPr lang="cs-CZ" dirty="0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6605686" y="4189289"/>
            <a:ext cx="2142778" cy="1687983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/>
          <a:lstStyle/>
          <a:p>
            <a:pPr marL="342900" indent="-342900"/>
            <a:r>
              <a:rPr lang="cs-CZ" b="0" dirty="0">
                <a:solidFill>
                  <a:schemeClr val="bg1"/>
                </a:solidFill>
                <a:cs typeface="Arial" charset="0"/>
              </a:rPr>
              <a:t>2.</a:t>
            </a:r>
            <a:r>
              <a:rPr lang="cs-CZ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pl-PL" dirty="0">
                <a:solidFill>
                  <a:schemeClr val="bg1"/>
                </a:solidFill>
                <a:cs typeface="Arial" charset="0"/>
              </a:rPr>
              <a:t>Potwierdź</a:t>
            </a:r>
            <a:endParaRPr lang="cs-CZ" dirty="0">
              <a:solidFill>
                <a:schemeClr val="bg1"/>
              </a:solidFill>
              <a:cs typeface="Arial" charset="0"/>
            </a:endParaRPr>
          </a:p>
          <a:p>
            <a:pPr marL="342900" indent="-342900"/>
            <a:r>
              <a:rPr lang="cs-CZ" b="0" dirty="0">
                <a:solidFill>
                  <a:schemeClr val="bg1"/>
                </a:solidFill>
                <a:cs typeface="Arial" charset="0"/>
              </a:rPr>
              <a:t>(</a:t>
            </a:r>
            <a:r>
              <a:rPr lang="pl-PL" b="0" dirty="0">
                <a:solidFill>
                  <a:schemeClr val="bg1"/>
                </a:solidFill>
                <a:cs typeface="Arial" charset="0"/>
              </a:rPr>
              <a:t>pastylka lub kod</a:t>
            </a:r>
            <a:r>
              <a:rPr lang="cs-CZ" b="0" dirty="0">
                <a:solidFill>
                  <a:schemeClr val="bg1"/>
                </a:solidFill>
                <a:cs typeface="Arial" charset="0"/>
              </a:rPr>
              <a:t>)</a:t>
            </a:r>
          </a:p>
          <a:p>
            <a:pPr marL="342900" indent="-342900"/>
            <a:endParaRPr lang="cs-CZ" dirty="0" smtClean="0">
              <a:solidFill>
                <a:schemeClr val="bg1"/>
              </a:solidFill>
              <a:cs typeface="Arial" charset="0"/>
            </a:endParaRPr>
          </a:p>
          <a:p>
            <a:pPr marL="342900" indent="-342900"/>
            <a:endParaRPr lang="cs-CZ" dirty="0">
              <a:solidFill>
                <a:schemeClr val="bg1"/>
              </a:solidFill>
              <a:cs typeface="Arial" charset="0"/>
            </a:endParaRPr>
          </a:p>
          <a:p>
            <a:pPr marL="342900" indent="-342900"/>
            <a:endParaRPr lang="cs-CZ" dirty="0">
              <a:solidFill>
                <a:schemeClr val="bg1"/>
              </a:solidFill>
              <a:cs typeface="Arial" charset="0"/>
            </a:endParaRPr>
          </a:p>
          <a:p>
            <a:pPr marL="342900" indent="-342900" algn="ctr"/>
            <a:r>
              <a:rPr lang="cs-CZ" dirty="0">
                <a:solidFill>
                  <a:schemeClr val="bg1"/>
                </a:solidFill>
                <a:cs typeface="Arial" charset="0"/>
              </a:rPr>
              <a:t>  </a:t>
            </a:r>
            <a:r>
              <a:rPr lang="cs-CZ" b="1" dirty="0">
                <a:solidFill>
                  <a:schemeClr val="bg1"/>
                </a:solidFill>
                <a:cs typeface="Arial" charset="0"/>
              </a:rPr>
              <a:t>UZBROJENIE</a:t>
            </a: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6588224" y="3199969"/>
            <a:ext cx="1224136" cy="386054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square" lIns="54000" tIns="54000" rIns="54000" bIns="54000" anchor="ctr">
            <a:spAutoFit/>
          </a:bodyPr>
          <a:lstStyle/>
          <a:p>
            <a:pPr marL="342900" indent="-342900"/>
            <a:r>
              <a:rPr lang="cs-CZ" b="0" dirty="0">
                <a:solidFill>
                  <a:schemeClr val="bg1"/>
                </a:solidFill>
                <a:cs typeface="Arial" charset="0"/>
              </a:rPr>
              <a:t>1. </a:t>
            </a:r>
            <a:r>
              <a:rPr lang="pl-PL" b="0" dirty="0">
                <a:solidFill>
                  <a:schemeClr val="bg1"/>
                </a:solidFill>
                <a:cs typeface="Arial" charset="0"/>
              </a:rPr>
              <a:t>Wciśnij</a:t>
            </a:r>
            <a:endParaRPr lang="cs-CZ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 flipH="1">
            <a:off x="6051649" y="3416176"/>
            <a:ext cx="5334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H="1">
            <a:off x="4591149" y="5222751"/>
            <a:ext cx="2655888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pl-PL"/>
          </a:p>
        </p:txBody>
      </p:sp>
      <p:pic>
        <p:nvPicPr>
          <p:cNvPr id="25" name="Picture 13" descr="PC-02 copy"/>
          <p:cNvPicPr>
            <a:picLocks noChangeAspect="1" noChangeArrowheads="1"/>
          </p:cNvPicPr>
          <p:nvPr/>
        </p:nvPicPr>
        <p:blipFill>
          <a:blip r:embed="rId5" cstate="print">
            <a:lum bright="-6000"/>
          </a:blip>
          <a:srcRect/>
          <a:stretch>
            <a:fillRect/>
          </a:stretch>
        </p:blipFill>
        <p:spPr bwMode="auto">
          <a:xfrm>
            <a:off x="7308304" y="4725144"/>
            <a:ext cx="779463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pole tekstowe 17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Wprowadzenie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Elastyczny w środku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204864"/>
            <a:ext cx="8424936" cy="43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Określasz system wg swoich życzeń</a:t>
            </a:r>
            <a:endParaRPr lang="cs-CZ" dirty="0"/>
          </a:p>
        </p:txBody>
      </p:sp>
      <p:pic>
        <p:nvPicPr>
          <p:cNvPr id="14" name="Picture 16" descr="f-link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39" y="2708920"/>
            <a:ext cx="5029123" cy="3553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ole tekstowe 14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Wprowadzenie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Możesz wybrać poziom dostępnych ustawień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204864"/>
            <a:ext cx="8424936" cy="43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Najpierw dostawy, potem opcje bardziej  ” zawansowane”</a:t>
            </a:r>
            <a:endParaRPr lang="cs-CZ" dirty="0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H="1">
            <a:off x="6301606" y="5306665"/>
            <a:ext cx="1054100" cy="68897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pl-PL"/>
          </a:p>
        </p:txBody>
      </p:sp>
      <p:pic>
        <p:nvPicPr>
          <p:cNvPr id="17" name="Picture 14" descr="f-link-2"/>
          <p:cNvPicPr>
            <a:picLocks noChangeAspect="1" noChangeArrowheads="1"/>
          </p:cNvPicPr>
          <p:nvPr/>
        </p:nvPicPr>
        <p:blipFill>
          <a:blip r:embed="rId4" cstate="print"/>
          <a:srcRect b="-6192"/>
          <a:stretch>
            <a:fillRect/>
          </a:stretch>
        </p:blipFill>
        <p:spPr bwMode="auto">
          <a:xfrm>
            <a:off x="1187624" y="2708920"/>
            <a:ext cx="680085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5" descr="f-link-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5589240"/>
            <a:ext cx="117316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5753918" y="4938365"/>
            <a:ext cx="3079750" cy="382588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marL="342900" indent="-342900"/>
            <a:r>
              <a:rPr lang="pl-PL">
                <a:solidFill>
                  <a:schemeClr val="bg1"/>
                </a:solidFill>
                <a:cs typeface="Arial" charset="0"/>
              </a:rPr>
              <a:t>Podstawowe</a:t>
            </a:r>
            <a:r>
              <a:rPr lang="en-GB">
                <a:solidFill>
                  <a:schemeClr val="bg1"/>
                </a:solidFill>
                <a:cs typeface="Arial" charset="0"/>
              </a:rPr>
              <a:t> / </a:t>
            </a:r>
            <a:r>
              <a:rPr lang="pl-PL">
                <a:solidFill>
                  <a:schemeClr val="bg1"/>
                </a:solidFill>
                <a:cs typeface="Arial" charset="0"/>
              </a:rPr>
              <a:t>Rozszerzone</a:t>
            </a:r>
            <a:endParaRPr lang="cs-CZ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JA-100 struktura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Teraz zobaczmy możliwości nowego systemu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132856"/>
            <a:ext cx="8424936" cy="4052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Jak duży może być</a:t>
            </a:r>
            <a:r>
              <a:rPr lang="en-GB" dirty="0" smtClean="0"/>
              <a:t> ?</a:t>
            </a:r>
            <a:endParaRPr lang="cs-CZ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Jak wiele urządzeń może tutaj pracować</a:t>
            </a:r>
            <a:r>
              <a:rPr lang="en-GB" dirty="0" smtClean="0"/>
              <a:t> ?</a:t>
            </a:r>
            <a:endParaRPr lang="cs-CZ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Jak możemy go podzielić</a:t>
            </a:r>
            <a:r>
              <a:rPr lang="en-GB" dirty="0" smtClean="0"/>
              <a:t> ?</a:t>
            </a:r>
            <a:endParaRPr lang="cs-CZ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Jak wiele kalendarzy możemy ustawić</a:t>
            </a:r>
            <a:r>
              <a:rPr lang="en-GB" dirty="0" smtClean="0"/>
              <a:t> ?</a:t>
            </a:r>
            <a:endParaRPr lang="cs-CZ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Jak możemy wpływać na redukcję fałszywych alarmów</a:t>
            </a:r>
            <a:r>
              <a:rPr lang="en-GB" dirty="0" smtClean="0"/>
              <a:t> ?</a:t>
            </a:r>
            <a:r>
              <a:rPr lang="cs-CZ" dirty="0" smtClean="0"/>
              <a:t> 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Ilu użytkowników może mieć nasz system</a:t>
            </a:r>
            <a:r>
              <a:rPr lang="en-GB" dirty="0" smtClean="0"/>
              <a:t> ?</a:t>
            </a:r>
            <a:endParaRPr lang="cs-CZ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Jak system może komunikować się z nami i światem zewnętrznym</a:t>
            </a:r>
            <a:r>
              <a:rPr lang="en-GB" dirty="0" smtClean="0"/>
              <a:t>?</a:t>
            </a:r>
            <a:endParaRPr lang="cs-CZ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Co zrobić z automatyką w domu</a:t>
            </a:r>
            <a:r>
              <a:rPr lang="en-GB" dirty="0" smtClean="0"/>
              <a:t>?</a:t>
            </a:r>
            <a:endParaRPr lang="cs-CZ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Jak możesz obsługiwać system z klawiatur</a:t>
            </a:r>
            <a:r>
              <a:rPr lang="en-GB" dirty="0" smtClean="0"/>
              <a:t>?</a:t>
            </a:r>
            <a:endParaRPr lang="cs-CZ" dirty="0"/>
          </a:p>
        </p:txBody>
      </p:sp>
      <p:pic>
        <p:nvPicPr>
          <p:cNvPr id="14" name="Picture 10" descr="lupa"/>
          <p:cNvPicPr>
            <a:picLocks noChangeAspect="1" noChangeArrowheads="1"/>
          </p:cNvPicPr>
          <p:nvPr/>
        </p:nvPicPr>
        <p:blipFill>
          <a:blip r:embed="rId4" cstate="print">
            <a:lum bright="-6000"/>
          </a:blip>
          <a:srcRect/>
          <a:stretch>
            <a:fillRect/>
          </a:stretch>
        </p:blipFill>
        <p:spPr bwMode="auto">
          <a:xfrm rot="16738489">
            <a:off x="6202447" y="1971286"/>
            <a:ext cx="3013075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19100" y="6021288"/>
            <a:ext cx="8305800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pl-PL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Pozwól </a:t>
            </a:r>
            <a:r>
              <a:rPr lang="pl-PL" sz="1400" b="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rozwinąć </a:t>
            </a:r>
            <a:r>
              <a:rPr lang="pl-PL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wyobraźni skrzydła i poczuj jak to działa z nowym</a:t>
            </a:r>
            <a:r>
              <a:rPr lang="en-GB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systemem </a:t>
            </a:r>
            <a:r>
              <a:rPr lang="en-GB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Jablotron100</a:t>
            </a:r>
            <a:r>
              <a:rPr lang="cs-CZ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JA-100 struktura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Zatem… jak duży może być ten system ?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204864"/>
            <a:ext cx="8424936" cy="1764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Jak dużo linii (adresów)</a:t>
            </a:r>
            <a:r>
              <a:rPr lang="en-GB" dirty="0" smtClean="0"/>
              <a:t> </a:t>
            </a:r>
            <a:r>
              <a:rPr lang="cs-CZ" dirty="0" smtClean="0"/>
              <a:t>?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Jak dużo sekcji</a:t>
            </a:r>
            <a:r>
              <a:rPr lang="en-GB" dirty="0" smtClean="0"/>
              <a:t> </a:t>
            </a:r>
            <a:r>
              <a:rPr lang="cs-CZ" dirty="0" smtClean="0"/>
              <a:t>?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Ilu użytkowników</a:t>
            </a:r>
            <a:r>
              <a:rPr lang="en-GB" dirty="0" smtClean="0"/>
              <a:t> </a:t>
            </a:r>
            <a:r>
              <a:rPr lang="cs-CZ" dirty="0" smtClean="0"/>
              <a:t>?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Ile wyjść dla automatyki</a:t>
            </a:r>
            <a:r>
              <a:rPr lang="en-GB" dirty="0" smtClean="0"/>
              <a:t> </a:t>
            </a:r>
            <a:r>
              <a:rPr lang="cs-CZ" dirty="0" smtClean="0"/>
              <a:t>?</a:t>
            </a:r>
            <a:endParaRPr lang="cs-CZ" dirty="0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 cstate="print"/>
          <a:srcRect r="2705" b="4828"/>
          <a:stretch>
            <a:fillRect/>
          </a:stretch>
        </p:blipFill>
        <p:spPr bwMode="auto">
          <a:xfrm>
            <a:off x="4139952" y="3478884"/>
            <a:ext cx="4628257" cy="266962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5" name="pole tekstowe 14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Durex_Performax_Condom_LRG"/>
          <p:cNvPicPr>
            <a:picLocks noChangeAspect="1" noChangeArrowheads="1"/>
          </p:cNvPicPr>
          <p:nvPr/>
        </p:nvPicPr>
        <p:blipFill>
          <a:blip r:embed="rId3" cstate="print"/>
          <a:srcRect l="10228" r="9392"/>
          <a:stretch>
            <a:fillRect/>
          </a:stretch>
        </p:blipFill>
        <p:spPr bwMode="auto">
          <a:xfrm>
            <a:off x="5975648" y="3356992"/>
            <a:ext cx="3168352" cy="315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JA-100 struktura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Możesz wszystko dopasować, według życzeń ;o)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204864"/>
            <a:ext cx="8424936" cy="1764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Od 1 do 120 urządzeń/czujników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Od 1 do 15 oddzielnych partycji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Od 1 do 300 użytkowników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Od 0 do 32 programowanych wyjść PG</a:t>
            </a:r>
            <a:endParaRPr lang="cs-CZ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Durex_Performax_Condom_LRG"/>
          <p:cNvPicPr>
            <a:picLocks noChangeAspect="1" noChangeArrowheads="1"/>
          </p:cNvPicPr>
          <p:nvPr/>
        </p:nvPicPr>
        <p:blipFill>
          <a:blip r:embed="rId3" cstate="print"/>
          <a:srcRect l="10228" r="9392"/>
          <a:stretch>
            <a:fillRect/>
          </a:stretch>
        </p:blipFill>
        <p:spPr bwMode="auto">
          <a:xfrm>
            <a:off x="5975648" y="3356992"/>
            <a:ext cx="3168352" cy="315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JA-100 struktura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nawet znacznie, </a:t>
            </a:r>
            <a:r>
              <a:rPr lang="pl-PL" sz="24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znacznie</a:t>
            </a:r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więcej …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204864"/>
            <a:ext cx="8424936" cy="220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Od 0 do 20 zdarzeń auto z kalendarza 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Od 0 do 4 ARC (CID, SMS i IP protokół)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Od 0 do 30 użytkowników dla raportów o zdarzeniach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Ustawiana liczba administratorów systemu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Ustawiana liczba techników serwisu systemu</a:t>
            </a:r>
            <a:endParaRPr lang="pl-PL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JA-100 struktura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Światła drogowe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204864"/>
            <a:ext cx="8424936" cy="3246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BUS cyfrowy</a:t>
            </a:r>
            <a:endParaRPr lang="cs-CZ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cs-CZ" sz="1600" dirty="0" smtClean="0"/>
              <a:t>4 </a:t>
            </a:r>
            <a:r>
              <a:rPr lang="pl-PL" sz="1600" dirty="0" smtClean="0"/>
              <a:t>przewody</a:t>
            </a:r>
            <a:endParaRPr lang="cs-CZ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Komunikacja i zasilanie</a:t>
            </a:r>
            <a:endParaRPr lang="cs-CZ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Czujniki „obce” podłączane przez moduł JA-111H</a:t>
            </a:r>
            <a:r>
              <a:rPr lang="cs-CZ" sz="1600" dirty="0" smtClean="0"/>
              <a:t> (</a:t>
            </a:r>
            <a:r>
              <a:rPr lang="pl-PL" sz="1600" dirty="0" smtClean="0"/>
              <a:t>bez gwarancji</a:t>
            </a:r>
            <a:r>
              <a:rPr lang="cs-CZ" sz="1600" dirty="0" smtClean="0"/>
              <a:t>)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Urządzenia radiowe</a:t>
            </a:r>
            <a:endParaRPr lang="cs-CZ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cs-CZ" sz="1600" dirty="0" smtClean="0"/>
              <a:t>868 MHz</a:t>
            </a:r>
            <a:r>
              <a:rPr lang="en-GB" sz="1600" dirty="0" smtClean="0"/>
              <a:t> </a:t>
            </a:r>
            <a:r>
              <a:rPr lang="pl-PL" sz="1600" dirty="0" smtClean="0"/>
              <a:t>częstotliwość</a:t>
            </a:r>
            <a:endParaRPr lang="cs-CZ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Do </a:t>
            </a:r>
            <a:r>
              <a:rPr lang="cs-CZ" sz="1600" dirty="0" smtClean="0"/>
              <a:t>3 </a:t>
            </a:r>
            <a:r>
              <a:rPr lang="pl-PL" sz="1600" dirty="0" smtClean="0"/>
              <a:t>modułów radiowych JA-110R</a:t>
            </a:r>
            <a:endParaRPr lang="cs-CZ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Zasięg wiele 100 metrów</a:t>
            </a:r>
            <a:endParaRPr lang="cs-CZ" sz="1600" dirty="0"/>
          </a:p>
        </p:txBody>
      </p:sp>
      <p:pic>
        <p:nvPicPr>
          <p:cNvPr id="14" name="Picture 7" descr="Připojení-sběrnice"/>
          <p:cNvPicPr>
            <a:picLocks noChangeAspect="1" noChangeArrowheads="1"/>
          </p:cNvPicPr>
          <p:nvPr/>
        </p:nvPicPr>
        <p:blipFill>
          <a:blip r:embed="rId4" cstate="print"/>
          <a:srcRect b="12129"/>
          <a:stretch>
            <a:fillRect/>
          </a:stretch>
        </p:blipFill>
        <p:spPr bwMode="auto">
          <a:xfrm>
            <a:off x="6151563" y="1916832"/>
            <a:ext cx="2992437" cy="412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04775" y="6014740"/>
            <a:ext cx="8305800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pl-PL" sz="1400" b="0" i="1">
                <a:solidFill>
                  <a:schemeClr val="bg2"/>
                </a:solidFill>
              </a:rPr>
              <a:t>BUS cyfrowy</a:t>
            </a:r>
            <a:r>
              <a:rPr lang="en-GB" sz="1400" b="0" i="1">
                <a:solidFill>
                  <a:schemeClr val="bg2"/>
                </a:solidFill>
              </a:rPr>
              <a:t> = </a:t>
            </a:r>
            <a:r>
              <a:rPr lang="pl-PL" sz="1400" b="0" i="1">
                <a:solidFill>
                  <a:schemeClr val="bg2"/>
                </a:solidFill>
              </a:rPr>
              <a:t>unikalny protokół komunikacyjny, już nie musisz stosować EOL, czy 2EOL...</a:t>
            </a:r>
            <a:endParaRPr lang="cs-CZ" sz="1400" b="0" i="1">
              <a:solidFill>
                <a:schemeClr val="bg2"/>
              </a:solidFill>
            </a:endParaRPr>
          </a:p>
        </p:txBody>
      </p:sp>
      <p:pic>
        <p:nvPicPr>
          <p:cNvPr id="17" name="Picture 8" descr="12065572121317625675no_hope_Wireless_access_poi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5013176"/>
            <a:ext cx="1068387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ole tekstowe 14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JABLOTRON JA-100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73778" y="3198168"/>
            <a:ext cx="3996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Wprowadzenie do JA-100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JA-100 struktura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 cyfrowy - zasady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132856"/>
            <a:ext cx="84249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M</a:t>
            </a:r>
            <a:r>
              <a:rPr lang="en-US" dirty="0" err="1" smtClean="0"/>
              <a:t>ini</a:t>
            </a:r>
            <a:r>
              <a:rPr lang="en-US" dirty="0" smtClean="0"/>
              <a:t>-internet </a:t>
            </a:r>
            <a:r>
              <a:rPr lang="pl-PL" dirty="0" smtClean="0"/>
              <a:t>dla danych między centralą, a urządzeniami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Sygnał, jak w komunikacji radiowej</a:t>
            </a:r>
            <a:r>
              <a:rPr lang="en-US" dirty="0" smtClean="0"/>
              <a:t>,</a:t>
            </a:r>
            <a:r>
              <a:rPr lang="pl-PL" dirty="0" smtClean="0"/>
              <a:t> ale przesyłany                             przewodem, a nie poprzez powietrze</a:t>
            </a:r>
            <a:r>
              <a:rPr lang="en-US" dirty="0" smtClean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4 </a:t>
            </a:r>
            <a:r>
              <a:rPr lang="pl-PL" dirty="0" smtClean="0"/>
              <a:t>przewody</a:t>
            </a:r>
            <a:r>
              <a:rPr lang="en-US" dirty="0" smtClean="0"/>
              <a:t> 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US" dirty="0" smtClean="0"/>
              <a:t>2 </a:t>
            </a:r>
            <a:r>
              <a:rPr lang="pl-PL" dirty="0" smtClean="0"/>
              <a:t>dla zasilania</a:t>
            </a:r>
            <a:endParaRPr lang="en-US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US" dirty="0" smtClean="0"/>
              <a:t>2 </a:t>
            </a:r>
            <a:r>
              <a:rPr lang="pl-PL" dirty="0" smtClean="0"/>
              <a:t>dla 2 kierunkowej komunikacji cyfrowej</a:t>
            </a:r>
            <a:endParaRPr lang="en-US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Proste podłączenie urządzeń do magistrali BUS</a:t>
            </a:r>
            <a:r>
              <a:rPr lang="en-US" dirty="0" smtClean="0"/>
              <a:t> </a:t>
            </a:r>
            <a:endParaRPr lang="en-GB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bez rezystorów</a:t>
            </a:r>
            <a:endParaRPr lang="en-US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O wiele prostsze rozwiązanie niż w systemach                                  analogowych</a:t>
            </a:r>
            <a:endParaRPr lang="en-US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cs-CZ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cs-CZ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cs-CZ" dirty="0"/>
          </a:p>
        </p:txBody>
      </p:sp>
      <p:pic>
        <p:nvPicPr>
          <p:cNvPr id="14" name="Picture 5" descr="NetworkTopology-St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94513" y="1268760"/>
            <a:ext cx="1905000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NetworkTopology-Tre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2100" y="4267548"/>
            <a:ext cx="23971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6583363" y="3126135"/>
            <a:ext cx="2495550" cy="7794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/>
              <a:t>Typologia gwiazdy</a:t>
            </a:r>
            <a:endParaRPr lang="en-US"/>
          </a:p>
          <a:p>
            <a:pPr algn="ctr">
              <a:spcBef>
                <a:spcPct val="50000"/>
              </a:spcBef>
            </a:pPr>
            <a:r>
              <a:rPr lang="en-US"/>
              <a:t>(Oasis, Profi)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6491288" y="5574060"/>
            <a:ext cx="2652712" cy="7794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/>
              <a:t>Typologia drzewa</a:t>
            </a:r>
          </a:p>
          <a:p>
            <a:pPr algn="ctr">
              <a:spcBef>
                <a:spcPct val="50000"/>
              </a:spcBef>
            </a:pPr>
            <a:r>
              <a:rPr lang="en-US"/>
              <a:t> (JA-100)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GraphB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492896"/>
            <a:ext cx="4141787" cy="377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JA-100 struktura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Podłączenie do magistrali BUS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204864"/>
            <a:ext cx="8424936" cy="293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>
                <a:solidFill>
                  <a:srgbClr val="E20032"/>
                </a:solidFill>
              </a:rPr>
              <a:t>Długość przewodu maks</a:t>
            </a:r>
            <a:r>
              <a:rPr lang="en-US" dirty="0" smtClean="0">
                <a:solidFill>
                  <a:srgbClr val="E20032"/>
                </a:solidFill>
              </a:rPr>
              <a:t>. 500 m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Większa centrala</a:t>
            </a:r>
            <a:r>
              <a:rPr lang="en-US" sz="1600" dirty="0" smtClean="0"/>
              <a:t> 2 x 500 m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Typologia drzewa</a:t>
            </a:r>
            <a:endParaRPr lang="en-US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US" dirty="0" smtClean="0">
                <a:solidFill>
                  <a:srgbClr val="E20032"/>
                </a:solidFill>
              </a:rPr>
              <a:t>NO </a:t>
            </a:r>
            <a:r>
              <a:rPr lang="pl-PL" dirty="0" smtClean="0">
                <a:solidFill>
                  <a:srgbClr val="E20032"/>
                </a:solidFill>
              </a:rPr>
              <a:t>zamknięta pętla</a:t>
            </a:r>
            <a:r>
              <a:rPr lang="en-US" dirty="0" smtClean="0">
                <a:solidFill>
                  <a:srgbClr val="E20032"/>
                </a:solidFill>
              </a:rPr>
              <a:t> (GND)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Część na zewnątrz, poza ochroną                                                                                    musi być odizolowana </a:t>
            </a:r>
            <a:r>
              <a:rPr lang="en-US" sz="1600" dirty="0" smtClean="0"/>
              <a:t>JA-110T –</a:t>
            </a:r>
            <a:r>
              <a:rPr lang="pl-PL" sz="1600" dirty="0" smtClean="0"/>
              <a:t>                                                                                                            </a:t>
            </a:r>
            <a:r>
              <a:rPr lang="en-US" sz="1600" dirty="0" smtClean="0"/>
              <a:t> </a:t>
            </a:r>
            <a:r>
              <a:rPr lang="pl-PL" sz="1600" dirty="0" smtClean="0"/>
              <a:t>moduł separatora magistrali BUS</a:t>
            </a:r>
            <a:endParaRPr lang="en-US" sz="1600" dirty="0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52003" y="5093658"/>
            <a:ext cx="8305800" cy="116955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 – </a:t>
            </a:r>
            <a:r>
              <a:rPr lang="pl-PL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czujnik</a:t>
            </a:r>
            <a:endParaRPr lang="cs-CZ" sz="1400" b="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 – </a:t>
            </a:r>
            <a:r>
              <a:rPr lang="pl-PL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klawiatura</a:t>
            </a:r>
            <a:endParaRPr lang="cs-CZ" sz="1400" b="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 – </a:t>
            </a:r>
            <a:r>
              <a:rPr lang="pl-PL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separator (izolator)</a:t>
            </a:r>
            <a:endParaRPr lang="cs-CZ" sz="1400" b="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– s</a:t>
            </a:r>
            <a:r>
              <a:rPr lang="pl-PL" sz="1400" b="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yrena</a:t>
            </a:r>
            <a:endParaRPr lang="cs-CZ" sz="1400" b="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 – </a:t>
            </a:r>
            <a:r>
              <a:rPr lang="pl-PL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wyjście </a:t>
            </a:r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PG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DelkyKabelu"/>
          <p:cNvPicPr>
            <a:picLocks noChangeAspect="1" noChangeArrowheads="1"/>
          </p:cNvPicPr>
          <p:nvPr/>
        </p:nvPicPr>
        <p:blipFill>
          <a:blip r:embed="rId3" cstate="print"/>
          <a:srcRect l="26463"/>
          <a:stretch>
            <a:fillRect/>
          </a:stretch>
        </p:blipFill>
        <p:spPr bwMode="auto">
          <a:xfrm>
            <a:off x="1570038" y="4005263"/>
            <a:ext cx="5964237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Instalacja systemu z magistralą BUS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204864"/>
            <a:ext cx="8424936" cy="1966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Kontrola spadku napięcia na końcu linii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Suma obciążenia wg konsumpcji prądu urządzeń na jednej linii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Przewody Jablotron CC-01 i CC-02 dają gwarancję prawidłowego działania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Pełna diagnostyka systemu w oprogramowaniu </a:t>
            </a:r>
            <a:r>
              <a:rPr lang="pl-PL" sz="1600" dirty="0" err="1" smtClean="0"/>
              <a:t>Flink</a:t>
            </a:r>
            <a:endParaRPr lang="pl-PL" sz="1600" dirty="0" smtClean="0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395536" y="5949280"/>
            <a:ext cx="8305800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pl-PL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CC-01, CC-02 posiadają kolory zgodne z magistralą oraz oznaczenie metrów przewodu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Instalacja systemu z magistralą BUS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204864"/>
            <a:ext cx="8424936" cy="2015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Jak wiele urządzeń zasilanych z BUS może być podłączonych?</a:t>
            </a:r>
            <a:r>
              <a:rPr lang="en-US" dirty="0" smtClean="0"/>
              <a:t> </a:t>
            </a:r>
            <a:endParaRPr lang="pl-PL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Norma </a:t>
            </a:r>
            <a:r>
              <a:rPr lang="en-US" sz="1600" dirty="0" smtClean="0"/>
              <a:t>EN – </a:t>
            </a:r>
            <a:r>
              <a:rPr lang="pl-PL" sz="1600" dirty="0" smtClean="0"/>
              <a:t>system MUSI mieć podtrzymanie minimum 12H</a:t>
            </a: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Całkowity pobór prądu w trybie normalnej pracy powinien być mniejszy od całkowitej wydajności prądowej wyjścia zasilającego dla centrali</a:t>
            </a: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cs-CZ" sz="1600" dirty="0"/>
          </a:p>
        </p:txBody>
      </p:sp>
      <p:graphicFrame>
        <p:nvGraphicFramePr>
          <p:cNvPr id="15" name="Group 231"/>
          <p:cNvGraphicFramePr>
            <a:graphicFrameLocks noGrp="1"/>
          </p:cNvGraphicFramePr>
          <p:nvPr/>
        </p:nvGraphicFramePr>
        <p:xfrm>
          <a:off x="1533525" y="4067175"/>
          <a:ext cx="6294438" cy="2118360"/>
        </p:xfrm>
        <a:graphic>
          <a:graphicData uri="http://schemas.openxmlformats.org/drawingml/2006/table">
            <a:tbl>
              <a:tblPr/>
              <a:tblGrid>
                <a:gridCol w="868363"/>
                <a:gridCol w="3127375"/>
                <a:gridCol w="635000"/>
                <a:gridCol w="1663700"/>
              </a:tblGrid>
              <a:tr h="2174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9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Urządzenie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Opis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Ilość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Pobór w czuwaniu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JA-114E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Klawiatura</a:t>
                      </a:r>
                      <a:r>
                        <a:rPr kumimoji="0" lang="en-GB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+ 3 segment</a:t>
                      </a:r>
                      <a: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mA 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JA-110M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Moduł dla czujnika otwarcia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mA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JA-110P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Czujnik ruchu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mA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JA-110ST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Czujnik pożarowy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mA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JA-110A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Syrena wewnętrzna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mA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JA-111A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Syrena zewnętrzna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mA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SUMA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 </a:t>
                      </a:r>
                      <a:r>
                        <a:rPr kumimoji="0" lang="en-GB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pole tekstowe 1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Instalacja systemu z magistralą BUS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204864"/>
            <a:ext cx="8424936" cy="304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Oferta musi być kompletna</a:t>
            </a:r>
            <a:endParaRPr lang="en-US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Przewody</a:t>
            </a:r>
            <a:endParaRPr lang="en-GB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Moduły separatora, terminali, obudów</a:t>
            </a:r>
            <a:endParaRPr lang="en-US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Kolorystyka przewodów, terminali w całym systemie                      Jablotron 100 jest jednolita 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Każde z urządzeń ma wyliczone zużycie energii</a:t>
            </a:r>
            <a:endParaRPr lang="en-US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en-US" dirty="0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95536" y="5949280"/>
            <a:ext cx="8305800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pl-PL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Możesz również użyć standardowego przewodu</a:t>
            </a:r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pl-PL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np.</a:t>
            </a:r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SYKFY</a:t>
            </a:r>
            <a:r>
              <a:rPr lang="pl-PL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n-US" sz="1400" b="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6" name="Picture 9" descr="cc_krabice_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068960"/>
            <a:ext cx="2573337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 descr="CC-01_zapojeni"/>
          <p:cNvPicPr>
            <a:picLocks noChangeAspect="1" noChangeArrowheads="1"/>
          </p:cNvPicPr>
          <p:nvPr/>
        </p:nvPicPr>
        <p:blipFill>
          <a:blip r:embed="rId5" cstate="print"/>
          <a:srcRect l="12674" t="21675" r="12428" b="52667"/>
          <a:stretch>
            <a:fillRect/>
          </a:stretch>
        </p:blipFill>
        <p:spPr bwMode="auto">
          <a:xfrm>
            <a:off x="611560" y="4725144"/>
            <a:ext cx="5273675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ole tekstowe 14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dla RADIO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Urządzenia bezprzewodowe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204864"/>
            <a:ext cx="8424936" cy="427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Kodowany protokół</a:t>
            </a:r>
            <a:r>
              <a:rPr lang="en-US" dirty="0" smtClean="0"/>
              <a:t> 868 MHz (</a:t>
            </a:r>
            <a:r>
              <a:rPr lang="pl-PL" dirty="0" smtClean="0"/>
              <a:t>odmienny niż</a:t>
            </a:r>
            <a:r>
              <a:rPr lang="en-US" dirty="0" smtClean="0"/>
              <a:t> JA-8x)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Zasięg</a:t>
            </a:r>
            <a:r>
              <a:rPr lang="en-US" dirty="0" smtClean="0"/>
              <a:t>: </a:t>
            </a:r>
            <a:r>
              <a:rPr lang="pl-PL" dirty="0" smtClean="0"/>
              <a:t>Kilkaset metrów</a:t>
            </a:r>
            <a:r>
              <a:rPr lang="en-US" dirty="0" smtClean="0"/>
              <a:t> (</a:t>
            </a:r>
            <a:r>
              <a:rPr lang="pl-PL" dirty="0" smtClean="0"/>
              <a:t>otwarta przestrzeń</a:t>
            </a:r>
            <a:r>
              <a:rPr lang="en-US" dirty="0" smtClean="0"/>
              <a:t>)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System musi posiadać moduł radiowy JA-110R</a:t>
            </a:r>
            <a:endParaRPr lang="en-US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Do 3 modułów radia</a:t>
            </a:r>
            <a:r>
              <a:rPr lang="en-US" sz="1600" dirty="0" smtClean="0"/>
              <a:t> 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Optymalne dopasowanie zasięgu radiowego do chronionego obszaru</a:t>
            </a:r>
            <a:endParaRPr lang="en-US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Zasilanie z baterii alkaicznych (nowy wygląd)</a:t>
            </a:r>
            <a:endParaRPr lang="en-US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US" sz="1600" dirty="0" smtClean="0"/>
              <a:t>2 </a:t>
            </a:r>
            <a:r>
              <a:rPr lang="pl-PL" sz="1600" dirty="0" smtClean="0"/>
              <a:t>lata żywotności, monitorowane zużycie</a:t>
            </a:r>
            <a:endParaRPr lang="en-US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Urządzenia o komunikacji 1-kierunek</a:t>
            </a:r>
            <a:endParaRPr lang="en-US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Urządzenia o komunikacji 2-kierunki</a:t>
            </a:r>
            <a:endParaRPr lang="en-US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cs-CZ" dirty="0"/>
          </a:p>
        </p:txBody>
      </p:sp>
      <p:pic>
        <p:nvPicPr>
          <p:cNvPr id="15" name="Picture 7" descr="12065572121317625675no_hope_Wireless_access_poi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7638" y="4462463"/>
            <a:ext cx="1068387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 descr="12065572121317625675no_hope_Wireless_access_poi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1088" y="4529138"/>
            <a:ext cx="1068387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 descr="12065572121317625675no_hope_Wireless_access_poi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9125" y="2689225"/>
            <a:ext cx="1068388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ole tekstowe 15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dla RADIO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3 modułów radiowych w systemie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395536" y="3693467"/>
            <a:ext cx="2578100" cy="24622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D–</a:t>
            </a:r>
            <a:r>
              <a:rPr lang="pl-PL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czujnik</a:t>
            </a:r>
            <a:endParaRPr lang="cs-CZ" sz="1400" b="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400" b="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E–k</a:t>
            </a:r>
            <a:r>
              <a:rPr lang="pl-PL" sz="1400" b="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klawiatura</a:t>
            </a:r>
            <a:endParaRPr lang="cs-CZ" sz="1400" b="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T–</a:t>
            </a:r>
            <a:r>
              <a:rPr lang="pl-PL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separator</a:t>
            </a:r>
            <a:endParaRPr lang="cs-CZ" sz="1400" b="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– s</a:t>
            </a:r>
            <a:r>
              <a:rPr lang="pl-PL" sz="1400" b="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yrena</a:t>
            </a:r>
            <a:endParaRPr lang="cs-CZ" sz="1400" b="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 – </a:t>
            </a:r>
            <a:r>
              <a:rPr lang="pl-PL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wyjście </a:t>
            </a:r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PG</a:t>
            </a:r>
            <a:endParaRPr lang="cs-CZ" sz="1400" b="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R–</a:t>
            </a:r>
            <a:r>
              <a:rPr lang="pl-PL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moduł </a:t>
            </a:r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radio</a:t>
            </a:r>
          </a:p>
          <a:p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 – </a:t>
            </a:r>
            <a:r>
              <a:rPr lang="pl-PL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urządzenie radiowe</a:t>
            </a:r>
            <a:endParaRPr lang="cs-CZ" sz="1400" b="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 – </a:t>
            </a:r>
            <a:r>
              <a:rPr lang="pl-PL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wewnątrz obszar chroniony</a:t>
            </a:r>
            <a:endParaRPr lang="cs-CZ" sz="1400" b="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 – </a:t>
            </a:r>
            <a:r>
              <a:rPr lang="pl-PL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zewnątrz, poza ochroną</a:t>
            </a:r>
            <a:endParaRPr lang="en-US" sz="1400" b="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7" name="Picture 8" descr="GraphB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132856"/>
            <a:ext cx="5303887" cy="425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dla URZĄDZEŃ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Urządzenia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51520" y="2132856"/>
            <a:ext cx="82454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>
                <a:solidFill>
                  <a:srgbClr val="E20032"/>
                </a:solidFill>
              </a:rPr>
              <a:t>Urządzenia adresowalne</a:t>
            </a:r>
            <a:endParaRPr lang="en-US" dirty="0">
              <a:solidFill>
                <a:srgbClr val="E20032"/>
              </a:solidFill>
            </a:endParaRP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b="0" dirty="0"/>
              <a:t>Czujniki</a:t>
            </a:r>
            <a:r>
              <a:rPr lang="en-US" b="0" dirty="0"/>
              <a:t>, k</a:t>
            </a:r>
            <a:r>
              <a:rPr lang="pl-PL" b="0" dirty="0" err="1"/>
              <a:t>lawiatury</a:t>
            </a:r>
            <a:r>
              <a:rPr lang="en-US" b="0" dirty="0"/>
              <a:t>, s</a:t>
            </a:r>
            <a:r>
              <a:rPr lang="pl-PL" b="0" dirty="0" err="1"/>
              <a:t>yreny</a:t>
            </a:r>
            <a:r>
              <a:rPr lang="en-US" b="0" dirty="0"/>
              <a:t>, </a:t>
            </a:r>
            <a:r>
              <a:rPr lang="pl-PL" b="0" dirty="0"/>
              <a:t>piloty</a:t>
            </a:r>
            <a:r>
              <a:rPr lang="en-US" b="0" dirty="0"/>
              <a:t> …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b="0" dirty="0"/>
              <a:t>Podłączona bez adresu</a:t>
            </a:r>
            <a:r>
              <a:rPr lang="en-US" b="0" dirty="0"/>
              <a:t> = </a:t>
            </a:r>
            <a:r>
              <a:rPr lang="pl-PL" b="0" dirty="0"/>
              <a:t>mruga na żółto</a:t>
            </a:r>
            <a:endParaRPr lang="en-US" b="0" dirty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b="0" dirty="0"/>
              <a:t>Przypisanie</a:t>
            </a:r>
            <a:r>
              <a:rPr lang="en-US" b="0" dirty="0"/>
              <a:t> </a:t>
            </a:r>
            <a:r>
              <a:rPr lang="pl-PL" b="0" dirty="0"/>
              <a:t>poprzez aktywację lub kod fabryczny</a:t>
            </a:r>
            <a:endParaRPr lang="en-US" b="0" dirty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en-US" b="0" dirty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>
                <a:solidFill>
                  <a:srgbClr val="E20032"/>
                </a:solidFill>
              </a:rPr>
              <a:t>Urządzenia bez adresu</a:t>
            </a:r>
            <a:endParaRPr lang="en-US" dirty="0">
              <a:solidFill>
                <a:srgbClr val="E20032"/>
              </a:solidFill>
            </a:endParaRP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b="0" dirty="0"/>
              <a:t>Wyjścia programowalne</a:t>
            </a:r>
            <a:r>
              <a:rPr lang="en-US" b="0" dirty="0"/>
              <a:t>,</a:t>
            </a:r>
            <a:r>
              <a:rPr lang="pl-PL" b="0" dirty="0"/>
              <a:t> identyfikatory,</a:t>
            </a:r>
            <a:r>
              <a:rPr lang="en-US" b="0" dirty="0"/>
              <a:t> </a:t>
            </a:r>
            <a:r>
              <a:rPr lang="pl-PL" b="0" dirty="0"/>
              <a:t>separator</a:t>
            </a:r>
            <a:endParaRPr lang="en-US" b="0" dirty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b="0" dirty="0"/>
              <a:t>Ustawienia na „</a:t>
            </a:r>
            <a:r>
              <a:rPr lang="pl-PL" b="0" dirty="0" err="1"/>
              <a:t>switch’ach</a:t>
            </a:r>
            <a:r>
              <a:rPr lang="pl-PL" b="0" dirty="0"/>
              <a:t>” w urządzeniu</a:t>
            </a:r>
            <a:endParaRPr lang="en-US" b="0" dirty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cs-CZ" b="0" dirty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cs-CZ" b="0" dirty="0"/>
          </a:p>
        </p:txBody>
      </p:sp>
      <p:pic>
        <p:nvPicPr>
          <p:cNvPr id="14" name="Picture 5" descr="110619---Eva-mačká-TAMPER"/>
          <p:cNvPicPr>
            <a:picLocks noChangeAspect="1" noChangeArrowheads="1"/>
          </p:cNvPicPr>
          <p:nvPr/>
        </p:nvPicPr>
        <p:blipFill>
          <a:blip r:embed="rId4" cstate="print"/>
          <a:srcRect r="13863"/>
          <a:stretch>
            <a:fillRect/>
          </a:stretch>
        </p:blipFill>
        <p:spPr bwMode="auto">
          <a:xfrm>
            <a:off x="5710238" y="1124744"/>
            <a:ext cx="343376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110619---Eva-nastavuje-DI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1350" y="4077072"/>
            <a:ext cx="342265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ole tekstowe 15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dla URZĄDZEŃ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Wygląd urządzeń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204864"/>
            <a:ext cx="8424936" cy="2064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GB" dirty="0" smtClean="0"/>
              <a:t>N</a:t>
            </a:r>
            <a:r>
              <a:rPr lang="pl-PL" dirty="0" smtClean="0"/>
              <a:t>owa oprawa zewnętrzna dla urządzeń</a:t>
            </a:r>
            <a:endParaRPr lang="en-GB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GB" dirty="0" smtClean="0"/>
              <a:t>3 </a:t>
            </a:r>
            <a:r>
              <a:rPr lang="pl-PL" dirty="0" smtClean="0"/>
              <a:t>główne grupy</a:t>
            </a:r>
            <a:endParaRPr lang="en-GB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cs-CZ" sz="1600" dirty="0" smtClean="0"/>
              <a:t>JA-11x bus</a:t>
            </a:r>
            <a:endParaRPr lang="en-GB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Bezprzewodowe</a:t>
            </a:r>
            <a:r>
              <a:rPr lang="cs-CZ" sz="1600" dirty="0" smtClean="0"/>
              <a:t> JA-15x, nowa stylistyka</a:t>
            </a:r>
            <a:endParaRPr lang="en-GB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cs-CZ" sz="1600" dirty="0" smtClean="0"/>
              <a:t>Bezprzewodowe JA-18x</a:t>
            </a:r>
            <a:r>
              <a:rPr lang="en-GB" sz="1600" dirty="0" smtClean="0"/>
              <a:t> </a:t>
            </a:r>
            <a:r>
              <a:rPr lang="pl-PL" sz="1600" dirty="0" smtClean="0"/>
              <a:t>stylistyka JA-8x</a:t>
            </a:r>
            <a:endParaRPr lang="cs-CZ" sz="1600" dirty="0"/>
          </a:p>
        </p:txBody>
      </p:sp>
      <p:pic>
        <p:nvPicPr>
          <p:cNvPr id="15" name="Picture 12" descr="ja-88p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6012160" y="4293096"/>
            <a:ext cx="1724025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 descr="110p"/>
          <p:cNvPicPr>
            <a:picLocks noChangeAspect="1" noChangeArrowheads="1"/>
          </p:cNvPicPr>
          <p:nvPr/>
        </p:nvPicPr>
        <p:blipFill>
          <a:blip r:embed="rId5" cstate="print"/>
          <a:srcRect l="31044" t="19255" r="31020" b="22066"/>
          <a:stretch>
            <a:fillRect/>
          </a:stretch>
        </p:blipFill>
        <p:spPr bwMode="auto">
          <a:xfrm>
            <a:off x="5218113" y="2025650"/>
            <a:ext cx="1290637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 descr="110a"/>
          <p:cNvPicPr>
            <a:picLocks noChangeAspect="1" noChangeArrowheads="1"/>
          </p:cNvPicPr>
          <p:nvPr/>
        </p:nvPicPr>
        <p:blipFill>
          <a:blip r:embed="rId6" cstate="print"/>
          <a:srcRect l="26389" t="18025" r="26224" b="31493"/>
          <a:stretch>
            <a:fillRect/>
          </a:stretch>
        </p:blipFill>
        <p:spPr bwMode="auto">
          <a:xfrm>
            <a:off x="6843713" y="1974850"/>
            <a:ext cx="1900237" cy="202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ole tekstowe 15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dla URZĄDZEŃ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Wygląd urządzeń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204864"/>
            <a:ext cx="8424936" cy="347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GB" dirty="0" smtClean="0"/>
              <a:t>N</a:t>
            </a:r>
            <a:r>
              <a:rPr lang="pl-PL" dirty="0" smtClean="0"/>
              <a:t>owa stylistyka obudowy</a:t>
            </a:r>
            <a:endParaRPr lang="en-GB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Logo </a:t>
            </a:r>
            <a:r>
              <a:rPr lang="en-GB" dirty="0" err="1" smtClean="0"/>
              <a:t>Jablotron</a:t>
            </a:r>
            <a:r>
              <a:rPr lang="pl-PL" dirty="0" smtClean="0"/>
              <a:t> na obudowie</a:t>
            </a:r>
            <a:endParaRPr lang="en-GB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Czujniki, klawiatury i syreny</a:t>
            </a:r>
            <a:endParaRPr lang="en-GB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Przypisanie przez kod lub aktywację TMP                                                                        i użycie </a:t>
            </a:r>
            <a:r>
              <a:rPr lang="pl-PL" dirty="0" err="1" smtClean="0"/>
              <a:t>F-LINK</a:t>
            </a:r>
            <a:endParaRPr lang="en-GB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Zasilanie z magistrali </a:t>
            </a:r>
            <a:r>
              <a:rPr lang="en-GB" dirty="0" smtClean="0"/>
              <a:t>BUS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Podłączenie </a:t>
            </a:r>
            <a:r>
              <a:rPr lang="en-GB" dirty="0" smtClean="0"/>
              <a:t>4 </a:t>
            </a:r>
            <a:r>
              <a:rPr lang="pl-PL" dirty="0" smtClean="0"/>
              <a:t>przewody</a:t>
            </a:r>
            <a:r>
              <a:rPr lang="en-GB" dirty="0" smtClean="0"/>
              <a:t> – </a:t>
            </a:r>
            <a:r>
              <a:rPr lang="pl-PL" dirty="0" smtClean="0"/>
              <a:t>łatwe                                                            podłączenie (kolor w kolor)</a:t>
            </a:r>
            <a:endParaRPr lang="en-GB" dirty="0"/>
          </a:p>
        </p:txBody>
      </p:sp>
      <p:pic>
        <p:nvPicPr>
          <p:cNvPr id="16" name="Picture 12" descr="CC-01_zapojeni"/>
          <p:cNvPicPr>
            <a:picLocks noChangeAspect="1" noChangeArrowheads="1"/>
          </p:cNvPicPr>
          <p:nvPr/>
        </p:nvPicPr>
        <p:blipFill>
          <a:blip r:embed="rId4" cstate="print"/>
          <a:srcRect l="12674" t="21675" r="12428" b="52667"/>
          <a:stretch>
            <a:fillRect/>
          </a:stretch>
        </p:blipFill>
        <p:spPr bwMode="auto">
          <a:xfrm>
            <a:off x="2915816" y="5013176"/>
            <a:ext cx="5273675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 descr="110p"/>
          <p:cNvPicPr>
            <a:picLocks noChangeAspect="1" noChangeArrowheads="1"/>
          </p:cNvPicPr>
          <p:nvPr/>
        </p:nvPicPr>
        <p:blipFill>
          <a:blip r:embed="rId5" cstate="print"/>
          <a:srcRect l="31044" t="19255" r="31020" b="22066"/>
          <a:stretch>
            <a:fillRect/>
          </a:stretch>
        </p:blipFill>
        <p:spPr bwMode="auto">
          <a:xfrm>
            <a:off x="5218113" y="2025650"/>
            <a:ext cx="1290637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1" descr="110a"/>
          <p:cNvPicPr>
            <a:picLocks noChangeAspect="1" noChangeArrowheads="1"/>
          </p:cNvPicPr>
          <p:nvPr/>
        </p:nvPicPr>
        <p:blipFill>
          <a:blip r:embed="rId6" cstate="print"/>
          <a:srcRect l="26389" t="18025" r="26224" b="31493"/>
          <a:stretch>
            <a:fillRect/>
          </a:stretch>
        </p:blipFill>
        <p:spPr bwMode="auto">
          <a:xfrm>
            <a:off x="6843713" y="1974850"/>
            <a:ext cx="1900237" cy="202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ole tekstowe 14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11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Wprowadzenie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 naszego spotkania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251520" y="2132856"/>
            <a:ext cx="8424936" cy="328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SzPct val="110000"/>
              <a:buFont typeface="Century Gothic" pitchFamily="34" charset="0"/>
              <a:buChar char="►"/>
            </a:pPr>
            <a:r>
              <a:rPr lang="pl-PL" dirty="0" smtClean="0"/>
              <a:t>Wprowadzenie nowej marki systemu alarmowego JA-100</a:t>
            </a:r>
          </a:p>
          <a:p>
            <a:pPr marL="800100" lvl="1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SzPct val="110000"/>
              <a:buFont typeface="Century Gothic" pitchFamily="34" charset="0"/>
              <a:buChar char="►"/>
            </a:pPr>
            <a:r>
              <a:rPr lang="pl-PL" sz="1600" dirty="0" smtClean="0"/>
              <a:t>Wizja</a:t>
            </a:r>
          </a:p>
          <a:p>
            <a:pPr marL="800100" lvl="1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SzPct val="110000"/>
              <a:buFont typeface="Century Gothic" pitchFamily="34" charset="0"/>
              <a:buChar char="►"/>
            </a:pPr>
            <a:r>
              <a:rPr lang="pl-PL" sz="1600" dirty="0" smtClean="0"/>
              <a:t>Podstawy architektury</a:t>
            </a:r>
          </a:p>
          <a:p>
            <a:pPr marL="800100" lvl="1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SzPct val="110000"/>
              <a:buFont typeface="Century Gothic" pitchFamily="34" charset="0"/>
              <a:buChar char="►"/>
            </a:pPr>
            <a:r>
              <a:rPr lang="pl-PL" sz="1600" dirty="0" smtClean="0"/>
              <a:t>Komponenty systemu</a:t>
            </a:r>
          </a:p>
          <a:p>
            <a:pPr marL="800100" lvl="1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SzPct val="110000"/>
              <a:buFont typeface="Century Gothic" pitchFamily="34" charset="0"/>
              <a:buChar char="►"/>
            </a:pPr>
            <a:r>
              <a:rPr lang="pl-PL" sz="1600" dirty="0" smtClean="0"/>
              <a:t>Ustawienia</a:t>
            </a:r>
          </a:p>
          <a:p>
            <a:pPr marL="800100" lvl="1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SzPct val="110000"/>
              <a:buFont typeface="Century Gothic" pitchFamily="34" charset="0"/>
              <a:buChar char="►"/>
            </a:pPr>
            <a:endParaRPr lang="pl-PL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SzPct val="110000"/>
              <a:buFont typeface="Century Gothic" pitchFamily="34" charset="0"/>
              <a:buChar char="►"/>
            </a:pPr>
            <a:r>
              <a:rPr lang="pl-PL" dirty="0" smtClean="0"/>
              <a:t>Pomoc w wprowadzeniu na rynek</a:t>
            </a:r>
            <a:endParaRPr lang="pl-PL" sz="1600" dirty="0" smtClean="0"/>
          </a:p>
          <a:p>
            <a:pPr marL="800100" lvl="1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SzPct val="110000"/>
              <a:buFont typeface="Century Gothic" pitchFamily="34" charset="0"/>
              <a:buChar char="►"/>
            </a:pPr>
            <a:r>
              <a:rPr lang="pl-PL" sz="1600" dirty="0" smtClean="0"/>
              <a:t>Zależy nam na informacjach od Was</a:t>
            </a:r>
            <a:endParaRPr lang="pl-PL" sz="1600" dirty="0"/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4" cstate="print"/>
          <a:srcRect r="3307" b="5321"/>
          <a:stretch>
            <a:fillRect/>
          </a:stretch>
        </p:blipFill>
        <p:spPr bwMode="auto">
          <a:xfrm>
            <a:off x="5292080" y="2780928"/>
            <a:ext cx="3527425" cy="3276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14" name="pole tekstowe 1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dla URZĄDZEŃ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Bezprzewodowe urządzenia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204864"/>
            <a:ext cx="8424936" cy="2896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Seria </a:t>
            </a:r>
            <a:r>
              <a:rPr lang="en-GB" dirty="0" smtClean="0"/>
              <a:t>JA-15x 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GB" sz="1600" dirty="0" smtClean="0"/>
              <a:t>N</a:t>
            </a:r>
            <a:r>
              <a:rPr lang="pl-PL" sz="1600" dirty="0" smtClean="0"/>
              <a:t>owa stylistyka</a:t>
            </a:r>
            <a:endParaRPr lang="en-GB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Zasilanie z baterii alkaicznych</a:t>
            </a:r>
            <a:endParaRPr lang="en-GB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Seria </a:t>
            </a:r>
            <a:r>
              <a:rPr lang="en-GB" dirty="0" smtClean="0"/>
              <a:t>JA-18x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Stylistyka</a:t>
            </a:r>
            <a:r>
              <a:rPr lang="en-GB" sz="1600" dirty="0" smtClean="0"/>
              <a:t> JA-8x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W</a:t>
            </a:r>
            <a:r>
              <a:rPr lang="en-GB" sz="1600" dirty="0" smtClean="0"/>
              <a:t> JA-100</a:t>
            </a:r>
            <a:r>
              <a:rPr lang="pl-PL" sz="1600" dirty="0" smtClean="0"/>
              <a:t> dostępne tymczasowo</a:t>
            </a:r>
            <a:endParaRPr lang="en-GB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Przypisywanie poprzez włożenie baterii</a:t>
            </a:r>
            <a:endParaRPr lang="en-GB" dirty="0"/>
          </a:p>
        </p:txBody>
      </p:sp>
      <p:pic>
        <p:nvPicPr>
          <p:cNvPr id="17" name="Picture 10" descr="110p"/>
          <p:cNvPicPr>
            <a:picLocks noChangeAspect="1" noChangeArrowheads="1"/>
          </p:cNvPicPr>
          <p:nvPr/>
        </p:nvPicPr>
        <p:blipFill>
          <a:blip r:embed="rId4" cstate="print"/>
          <a:srcRect l="31044" t="19255" r="31020" b="22066"/>
          <a:stretch>
            <a:fillRect/>
          </a:stretch>
        </p:blipFill>
        <p:spPr bwMode="auto">
          <a:xfrm>
            <a:off x="5218113" y="2025650"/>
            <a:ext cx="1290637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1" descr="110a"/>
          <p:cNvPicPr>
            <a:picLocks noChangeAspect="1" noChangeArrowheads="1"/>
          </p:cNvPicPr>
          <p:nvPr/>
        </p:nvPicPr>
        <p:blipFill>
          <a:blip r:embed="rId5" cstate="print"/>
          <a:srcRect l="26389" t="18025" r="26224" b="31493"/>
          <a:stretch>
            <a:fillRect/>
          </a:stretch>
        </p:blipFill>
        <p:spPr bwMode="auto">
          <a:xfrm>
            <a:off x="6843713" y="1974850"/>
            <a:ext cx="1900237" cy="202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 descr="JA-80P bok copy"/>
          <p:cNvPicPr>
            <a:picLocks noChangeAspect="1" noChangeArrowheads="1"/>
          </p:cNvPicPr>
          <p:nvPr/>
        </p:nvPicPr>
        <p:blipFill>
          <a:blip r:embed="rId6" cstate="print">
            <a:lum bright="-18000" contrast="6000"/>
          </a:blip>
          <a:srcRect/>
          <a:stretch>
            <a:fillRect/>
          </a:stretch>
        </p:blipFill>
        <p:spPr bwMode="auto">
          <a:xfrm>
            <a:off x="5580112" y="4221088"/>
            <a:ext cx="1112837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 descr="JA-80G copy"/>
          <p:cNvPicPr>
            <a:picLocks noChangeAspect="1" noChangeArrowheads="1"/>
          </p:cNvPicPr>
          <p:nvPr/>
        </p:nvPicPr>
        <p:blipFill>
          <a:blip r:embed="rId7" cstate="print">
            <a:lum bright="-12000" contrast="6000"/>
          </a:blip>
          <a:srcRect/>
          <a:stretch>
            <a:fillRect/>
          </a:stretch>
        </p:blipFill>
        <p:spPr bwMode="auto">
          <a:xfrm>
            <a:off x="6997749" y="4305226"/>
            <a:ext cx="1409700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ole tekstowe 15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dla SEKCJI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Podział systemu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060848"/>
            <a:ext cx="8424936" cy="4521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Do</a:t>
            </a:r>
            <a:r>
              <a:rPr lang="en-US" dirty="0" smtClean="0"/>
              <a:t> 15 </a:t>
            </a:r>
            <a:r>
              <a:rPr lang="pl-PL" dirty="0" smtClean="0"/>
              <a:t>oddzielnych sekcji</a:t>
            </a:r>
            <a:endParaRPr lang="en-US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Ograniczenie dostępu</a:t>
            </a:r>
            <a:endParaRPr lang="en-US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według kalendarza</a:t>
            </a:r>
            <a:r>
              <a:rPr lang="en-US" sz="1600" dirty="0" smtClean="0"/>
              <a:t> </a:t>
            </a:r>
            <a:r>
              <a:rPr lang="pl-PL" sz="1600" dirty="0" smtClean="0"/>
              <a:t>                                                                                                                   </a:t>
            </a:r>
            <a:r>
              <a:rPr lang="en-US" sz="1600" dirty="0" smtClean="0"/>
              <a:t>(2 </a:t>
            </a:r>
            <a:r>
              <a:rPr lang="pl-PL" sz="1600" dirty="0" smtClean="0"/>
              <a:t>zdarzenia</a:t>
            </a:r>
            <a:r>
              <a:rPr lang="en-US" sz="1600" dirty="0" smtClean="0"/>
              <a:t>/d</a:t>
            </a:r>
            <a:r>
              <a:rPr lang="pl-PL" sz="1600" dirty="0" err="1" smtClean="0"/>
              <a:t>zień</a:t>
            </a:r>
            <a:r>
              <a:rPr lang="en-US" sz="1600" dirty="0" smtClean="0"/>
              <a:t>)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US" sz="1600" dirty="0" smtClean="0"/>
              <a:t>U</a:t>
            </a:r>
            <a:r>
              <a:rPr lang="pl-PL" sz="1600" dirty="0" err="1" smtClean="0"/>
              <a:t>żytkownicy</a:t>
            </a:r>
            <a:r>
              <a:rPr lang="pl-PL" sz="1600" dirty="0" smtClean="0"/>
              <a:t> z limitem i bez limitu                                                                               obsługi</a:t>
            </a:r>
            <a:endParaRPr lang="en-US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Uzbrojenie częściowe</a:t>
            </a:r>
            <a:endParaRPr lang="en-US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Funkcja uzbrojenia tylko wybranych czujników w sekcji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Sekcje łączone (wspólne)</a:t>
            </a:r>
            <a:endParaRPr lang="en-US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US" dirty="0" smtClean="0"/>
              <a:t>Op</a:t>
            </a:r>
            <a:r>
              <a:rPr lang="pl-PL" dirty="0" err="1" smtClean="0"/>
              <a:t>cja</a:t>
            </a:r>
            <a:r>
              <a:rPr lang="pl-PL" dirty="0" smtClean="0"/>
              <a:t> raportowania rozbrojenia w systemie</a:t>
            </a:r>
            <a:r>
              <a:rPr lang="en-GB" dirty="0" smtClean="0"/>
              <a:t> </a:t>
            </a:r>
            <a:endParaRPr lang="en-US" dirty="0" smtClean="0">
              <a:solidFill>
                <a:srgbClr val="FF0000"/>
              </a:solidFill>
            </a:endParaRP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cs-CZ" dirty="0"/>
          </a:p>
        </p:txBody>
      </p:sp>
      <p:pic>
        <p:nvPicPr>
          <p:cNvPr id="19" name="Picture 7" descr="Kancelář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1579" y="1371600"/>
            <a:ext cx="4872421" cy="328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1403648" y="6021288"/>
            <a:ext cx="6336704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r>
              <a:rPr lang="pl-PL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Powiadomienia głosowe oraz raporty przypisane do konkretnych sekcji</a:t>
            </a:r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dla SEKCJI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Podział systemu – DUŻA instalacja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060848"/>
            <a:ext cx="8424936" cy="3246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Rozbudowa klawiatura dla obsługi całości</a:t>
            </a:r>
            <a:endParaRPr lang="en-US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US" sz="1600" dirty="0" smtClean="0"/>
              <a:t>“HQ“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US" sz="1600" dirty="0" smtClean="0"/>
              <a:t>Segment</a:t>
            </a:r>
            <a:r>
              <a:rPr lang="pl-PL" sz="1600" dirty="0" smtClean="0"/>
              <a:t>y dla obsługi sekcji i funkcji</a:t>
            </a: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Proste klawiatury dla pojedynczej sekcji</a:t>
            </a:r>
            <a:endParaRPr lang="en-US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Może mieć zastosowanie w:</a:t>
            </a:r>
            <a:r>
              <a:rPr lang="en-US" dirty="0" smtClean="0"/>
              <a:t> 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Firmy</a:t>
            </a:r>
            <a:r>
              <a:rPr lang="en-US" sz="1600" dirty="0" smtClean="0"/>
              <a:t> – </a:t>
            </a:r>
            <a:r>
              <a:rPr lang="pl-PL" sz="1600" dirty="0" smtClean="0"/>
              <a:t>magazyny</a:t>
            </a:r>
            <a:r>
              <a:rPr lang="en-US" sz="1600" dirty="0" smtClean="0"/>
              <a:t> – </a:t>
            </a:r>
            <a:r>
              <a:rPr lang="pl-PL" sz="1600" dirty="0" smtClean="0"/>
              <a:t>biura - garaże</a:t>
            </a: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Domy</a:t>
            </a:r>
            <a:r>
              <a:rPr lang="en-US" sz="1600" dirty="0" smtClean="0"/>
              <a:t> – </a:t>
            </a:r>
            <a:r>
              <a:rPr lang="pl-PL" sz="1600" dirty="0" smtClean="0"/>
              <a:t>piwnica</a:t>
            </a:r>
            <a:r>
              <a:rPr lang="en-US" sz="1600" dirty="0" smtClean="0"/>
              <a:t> – </a:t>
            </a:r>
            <a:r>
              <a:rPr lang="en-US" sz="1600" dirty="0" err="1" smtClean="0"/>
              <a:t>gara</a:t>
            </a:r>
            <a:r>
              <a:rPr lang="pl-PL" sz="1600" dirty="0" smtClean="0"/>
              <a:t>ż - mieszkalna</a:t>
            </a: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cs-CZ" sz="1600" dirty="0"/>
          </a:p>
        </p:txBody>
      </p:sp>
      <p:pic>
        <p:nvPicPr>
          <p:cNvPr id="14" name="Picture 4" descr="JA-113E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</a:blip>
          <a:srcRect/>
          <a:stretch>
            <a:fillRect/>
          </a:stretch>
        </p:blipFill>
        <p:spPr bwMode="auto">
          <a:xfrm>
            <a:off x="6228184" y="4437112"/>
            <a:ext cx="818133" cy="81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JA-113E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</a:blip>
          <a:srcRect/>
          <a:stretch>
            <a:fillRect/>
          </a:stretch>
        </p:blipFill>
        <p:spPr bwMode="auto">
          <a:xfrm>
            <a:off x="7117184" y="4437112"/>
            <a:ext cx="818133" cy="81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JA-113E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</a:blip>
          <a:srcRect/>
          <a:stretch>
            <a:fillRect/>
          </a:stretch>
        </p:blipFill>
        <p:spPr bwMode="auto">
          <a:xfrm>
            <a:off x="7980784" y="4433937"/>
            <a:ext cx="818133" cy="81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 descr="JA-113E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</a:blip>
          <a:srcRect/>
          <a:stretch>
            <a:fillRect/>
          </a:stretch>
        </p:blipFill>
        <p:spPr bwMode="auto">
          <a:xfrm>
            <a:off x="6215484" y="5376912"/>
            <a:ext cx="818133" cy="81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 descr="JA-113E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</a:blip>
          <a:srcRect/>
          <a:stretch>
            <a:fillRect/>
          </a:stretch>
        </p:blipFill>
        <p:spPr bwMode="auto">
          <a:xfrm>
            <a:off x="7104484" y="5376912"/>
            <a:ext cx="818133" cy="81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 descr="JA-113E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</a:blip>
          <a:srcRect/>
          <a:stretch>
            <a:fillRect/>
          </a:stretch>
        </p:blipFill>
        <p:spPr bwMode="auto">
          <a:xfrm>
            <a:off x="7968084" y="5373737"/>
            <a:ext cx="818133" cy="81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3" descr="114-2-e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1412776"/>
            <a:ext cx="1422971" cy="2737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pole tekstowe 18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dla SEKCJI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Podział systemu – dużo oddzielnych systemów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060848"/>
            <a:ext cx="8424936" cy="4034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US" dirty="0" smtClean="0"/>
              <a:t> </a:t>
            </a:r>
            <a:r>
              <a:rPr lang="pl-PL" dirty="0" smtClean="0"/>
              <a:t>Budowa w oparciu o indywidualne wydzielenie sekcji</a:t>
            </a:r>
            <a:endParaRPr lang="en-US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Do </a:t>
            </a:r>
            <a:r>
              <a:rPr lang="en-US" sz="1600" dirty="0" smtClean="0"/>
              <a:t>15 </a:t>
            </a:r>
            <a:r>
              <a:rPr lang="pl-PL" sz="1600" dirty="0" smtClean="0"/>
              <a:t>niezależnych sekcji z własną kontrolą</a:t>
            </a: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Wiele możliwości zastosowania wspólnych sekcji</a:t>
            </a: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Każda z klawiatur obsługuje własne sekcje i funkcje</a:t>
            </a:r>
            <a:endParaRPr lang="en-US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Może mieć zastosowanie w:</a:t>
            </a:r>
            <a:r>
              <a:rPr lang="en-US" dirty="0" smtClean="0"/>
              <a:t> 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Mieszkania w budynku</a:t>
            </a: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Biura w biurowcu</a:t>
            </a: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US" sz="1600" dirty="0" smtClean="0"/>
              <a:t>S</a:t>
            </a:r>
            <a:r>
              <a:rPr lang="pl-PL" sz="1600" dirty="0" smtClean="0"/>
              <a:t>klepy w centrum handlowym</a:t>
            </a: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US" sz="1600" dirty="0" smtClean="0"/>
              <a:t>…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cs-CZ" sz="1600" dirty="0"/>
          </a:p>
        </p:txBody>
      </p:sp>
      <p:pic>
        <p:nvPicPr>
          <p:cNvPr id="19" name="Picture 5" descr="JA-113E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</a:blip>
          <a:srcRect/>
          <a:stretch>
            <a:fillRect/>
          </a:stretch>
        </p:blipFill>
        <p:spPr bwMode="auto">
          <a:xfrm>
            <a:off x="8232179" y="5191770"/>
            <a:ext cx="6731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 descr="JA-113E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</a:blip>
          <a:srcRect/>
          <a:stretch>
            <a:fillRect/>
          </a:stretch>
        </p:blipFill>
        <p:spPr bwMode="auto">
          <a:xfrm>
            <a:off x="8276629" y="4513907"/>
            <a:ext cx="644525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1" descr="114-2-e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7629" y="4542482"/>
            <a:ext cx="677863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 descr="JA-113E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</a:blip>
          <a:srcRect/>
          <a:stretch>
            <a:fillRect/>
          </a:stretch>
        </p:blipFill>
        <p:spPr bwMode="auto">
          <a:xfrm>
            <a:off x="5960467" y="5191770"/>
            <a:ext cx="6731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 descr="JA-113E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</a:blip>
          <a:srcRect/>
          <a:stretch>
            <a:fillRect/>
          </a:stretch>
        </p:blipFill>
        <p:spPr bwMode="auto">
          <a:xfrm>
            <a:off x="6004917" y="4513907"/>
            <a:ext cx="644525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4" descr="114-2-e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5917" y="4542482"/>
            <a:ext cx="677862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5" descr="JA-113E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</a:blip>
          <a:srcRect/>
          <a:stretch>
            <a:fillRect/>
          </a:stretch>
        </p:blipFill>
        <p:spPr bwMode="auto">
          <a:xfrm>
            <a:off x="7144742" y="3358207"/>
            <a:ext cx="6731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6" descr="JA-113E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</a:blip>
          <a:srcRect/>
          <a:stretch>
            <a:fillRect/>
          </a:stretch>
        </p:blipFill>
        <p:spPr bwMode="auto">
          <a:xfrm>
            <a:off x="7246342" y="2537470"/>
            <a:ext cx="644525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7" descr="114-2-e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2708920"/>
            <a:ext cx="677862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pole tekstowe 21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- czasy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Nowe możliwości czasu - kalendarze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060848"/>
            <a:ext cx="8424936" cy="2458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Do 20 zdarzeń z kalendarza</a:t>
            </a:r>
            <a:endParaRPr lang="en-US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Automatyzacja obsługi dzięki funkcji kalendarz</a:t>
            </a:r>
            <a:endParaRPr lang="en-US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Tryb tygodniowy</a:t>
            </a:r>
            <a:r>
              <a:rPr lang="en-US" sz="1600" dirty="0" smtClean="0"/>
              <a:t> – </a:t>
            </a:r>
            <a:r>
              <a:rPr lang="pl-PL" sz="1600" dirty="0" smtClean="0"/>
              <a:t>wybór dni i godzin</a:t>
            </a: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Uzbrojenie i rozbrojenie</a:t>
            </a:r>
            <a:r>
              <a:rPr lang="en-US" sz="1600" dirty="0" smtClean="0"/>
              <a:t> – </a:t>
            </a:r>
            <a:r>
              <a:rPr lang="pl-PL" sz="1600" dirty="0" smtClean="0"/>
              <a:t>ustawiane dla sekcji</a:t>
            </a: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Załączanie i wyłączenia urządzeń – ustawiane dla wyjść</a:t>
            </a:r>
            <a:r>
              <a:rPr lang="en-US" sz="1600" dirty="0" smtClean="0"/>
              <a:t> PG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cs-CZ" sz="1600" dirty="0"/>
          </a:p>
        </p:txBody>
      </p:sp>
      <p:pic>
        <p:nvPicPr>
          <p:cNvPr id="22" name="Picture 6" descr="calend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1250" y="1685925"/>
            <a:ext cx="2473325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1" descr="f-link-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1775" y="4694238"/>
            <a:ext cx="8788400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ole tekstowe 1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- czasy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Nowe możliwości czasu - kalendarze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060848"/>
            <a:ext cx="8424936" cy="358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US" dirty="0" smtClean="0"/>
              <a:t>3 </a:t>
            </a:r>
            <a:r>
              <a:rPr lang="pl-PL" dirty="0" smtClean="0"/>
              <a:t>czasy dla wejścia i wyjścia</a:t>
            </a:r>
            <a:r>
              <a:rPr lang="en-US" dirty="0" smtClean="0"/>
              <a:t> A, B, &amp; C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Są używane indywidualnie dla każdej z sekcji</a:t>
            </a: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Dla linii Garażowej użyj czasu </a:t>
            </a:r>
            <a:r>
              <a:rPr lang="en-US" sz="1600" dirty="0" smtClean="0"/>
              <a:t>C (</a:t>
            </a:r>
            <a:r>
              <a:rPr lang="pl-PL" sz="1600" dirty="0" smtClean="0"/>
              <a:t>wydłużony czas wyjścia</a:t>
            </a:r>
            <a:r>
              <a:rPr lang="en-US" sz="1600" dirty="0" smtClean="0"/>
              <a:t>)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Podczas wejścia do mieszkania można skrócić czas </a:t>
            </a: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Poprzez naruszenie czujnika, dla którego ustawiony został np. czas A</a:t>
            </a:r>
            <a:endParaRPr lang="en-US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Przy wyjściu można go wydłużyć</a:t>
            </a: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Poprzez naruszenie czujnika dla którego                                                               ustawiony został dłuższy czas</a:t>
            </a:r>
            <a:endParaRPr lang="en-US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cs-CZ" sz="1600" dirty="0"/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5653286" y="5040089"/>
            <a:ext cx="955675" cy="376238"/>
          </a:xfrm>
          <a:prstGeom prst="rect">
            <a:avLst/>
          </a:prstGeom>
          <a:solidFill>
            <a:srgbClr val="FABB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/>
              <a:t>Czas A</a:t>
            </a:r>
            <a:endParaRPr lang="cs-CZ" sz="1600" b="0"/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4824611" y="5414739"/>
            <a:ext cx="3019425" cy="376238"/>
          </a:xfrm>
          <a:prstGeom prst="rect">
            <a:avLst/>
          </a:prstGeom>
          <a:solidFill>
            <a:srgbClr val="FABB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/>
              <a:t>Czas B</a:t>
            </a:r>
            <a:endParaRPr lang="cs-CZ" sz="1600" b="0"/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auto">
          <a:xfrm>
            <a:off x="3995936" y="5805264"/>
            <a:ext cx="4673600" cy="376238"/>
          </a:xfrm>
          <a:prstGeom prst="rect">
            <a:avLst/>
          </a:prstGeom>
          <a:solidFill>
            <a:srgbClr val="FABB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/>
              <a:t>Czas C</a:t>
            </a:r>
            <a:endParaRPr lang="cs-CZ" sz="1600" b="0"/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>
            <a:off x="6300986" y="4432077"/>
            <a:ext cx="0" cy="58102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3062486" y="5154389"/>
            <a:ext cx="1111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>
                <a:solidFill>
                  <a:srgbClr val="00CC00"/>
                </a:solidFill>
              </a:rPr>
              <a:t>Czas na </a:t>
            </a:r>
          </a:p>
          <a:p>
            <a:pPr algn="ctr"/>
            <a:r>
              <a:rPr lang="pl-PL">
                <a:solidFill>
                  <a:srgbClr val="00CC00"/>
                </a:solidFill>
              </a:rPr>
              <a:t>wejście</a:t>
            </a:r>
            <a:endParaRPr lang="en-US">
              <a:solidFill>
                <a:srgbClr val="00CC00"/>
              </a:solidFill>
            </a:endParaRPr>
          </a:p>
        </p:txBody>
      </p: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7669213" y="4202906"/>
            <a:ext cx="14747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solidFill>
                  <a:srgbClr val="E20032"/>
                </a:solidFill>
              </a:rPr>
              <a:t>Czas na</a:t>
            </a:r>
          </a:p>
          <a:p>
            <a:pPr algn="ctr"/>
            <a:r>
              <a:rPr lang="pl-PL">
                <a:solidFill>
                  <a:srgbClr val="E20032"/>
                </a:solidFill>
              </a:rPr>
              <a:t>wyjście</a:t>
            </a:r>
            <a:endParaRPr lang="en-US">
              <a:solidFill>
                <a:srgbClr val="E20032"/>
              </a:solidFill>
            </a:endParaRPr>
          </a:p>
        </p:txBody>
      </p:sp>
      <p:sp>
        <p:nvSpPr>
          <p:cNvPr id="33" name="Line 19"/>
          <p:cNvSpPr>
            <a:spLocks noChangeShapeType="1"/>
          </p:cNvSpPr>
          <p:nvPr/>
        </p:nvSpPr>
        <p:spPr bwMode="auto">
          <a:xfrm flipH="1">
            <a:off x="4218186" y="4908327"/>
            <a:ext cx="13208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pl-PL"/>
          </a:p>
        </p:txBody>
      </p:sp>
      <p:sp>
        <p:nvSpPr>
          <p:cNvPr id="34" name="Rectangle 21" descr="Široký šikmo dolů"/>
          <p:cNvSpPr>
            <a:spLocks noChangeArrowheads="1"/>
          </p:cNvSpPr>
          <p:nvPr/>
        </p:nvSpPr>
        <p:spPr bwMode="auto">
          <a:xfrm>
            <a:off x="6691511" y="5025802"/>
            <a:ext cx="1978025" cy="374650"/>
          </a:xfrm>
          <a:prstGeom prst="rect">
            <a:avLst/>
          </a:prstGeom>
          <a:pattFill prst="wdDnDiag">
            <a:fgClr>
              <a:srgbClr val="FF9900"/>
            </a:fgClr>
            <a:bgClr>
              <a:schemeClr val="bg1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35" name="Rectangle 22" descr="Široký šikmo dolů"/>
          <p:cNvSpPr>
            <a:spLocks noChangeArrowheads="1"/>
          </p:cNvSpPr>
          <p:nvPr/>
        </p:nvSpPr>
        <p:spPr bwMode="auto">
          <a:xfrm>
            <a:off x="7847211" y="5416327"/>
            <a:ext cx="822325" cy="374650"/>
          </a:xfrm>
          <a:prstGeom prst="rect">
            <a:avLst/>
          </a:prstGeom>
          <a:pattFill prst="wdDnDiag">
            <a:fgClr>
              <a:srgbClr val="FF9900"/>
            </a:fgClr>
            <a:bgClr>
              <a:schemeClr val="bg1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36" name="Line 17"/>
          <p:cNvSpPr>
            <a:spLocks noChangeShapeType="1"/>
          </p:cNvSpPr>
          <p:nvPr/>
        </p:nvSpPr>
        <p:spPr bwMode="auto">
          <a:xfrm>
            <a:off x="8904486" y="5041677"/>
            <a:ext cx="9525" cy="1181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2" name="pole tekstowe 21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- czasy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Czasy = nowe typy reakcji w JA-100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060848"/>
            <a:ext cx="8424936" cy="4083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>
                <a:solidFill>
                  <a:srgbClr val="E20032"/>
                </a:solidFill>
              </a:rPr>
              <a:t>Potwierdzona przez 2 czujnik</a:t>
            </a:r>
            <a:endParaRPr lang="en-US" dirty="0" smtClean="0">
              <a:solidFill>
                <a:srgbClr val="E20032"/>
              </a:solidFill>
            </a:endParaRP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Alarm włamaniowy</a:t>
            </a: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Alarm pożarowy</a:t>
            </a:r>
            <a:endParaRPr lang="en-US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Typ reakcji</a:t>
            </a:r>
            <a:endParaRPr lang="en-US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Alarm linia nagła potwierdzona</a:t>
            </a: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Alarm linia opóźniona</a:t>
            </a:r>
            <a:r>
              <a:rPr lang="en-US" sz="1600" dirty="0" smtClean="0"/>
              <a:t> A </a:t>
            </a:r>
            <a:r>
              <a:rPr lang="pl-PL" sz="1600" dirty="0" smtClean="0"/>
              <a:t>potwierdzona</a:t>
            </a:r>
            <a:endParaRPr lang="en-US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Regulacja czasu</a:t>
            </a:r>
            <a:r>
              <a:rPr lang="en-US" dirty="0" smtClean="0"/>
              <a:t> T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Włamanie</a:t>
            </a:r>
            <a:r>
              <a:rPr lang="en-US" sz="1600" dirty="0" smtClean="0"/>
              <a:t> T (0min – 60min) 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Pożar</a:t>
            </a:r>
            <a:r>
              <a:rPr lang="en-US" sz="1600" dirty="0" smtClean="0"/>
              <a:t> T (0min – 60min)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cs-CZ" sz="1600" dirty="0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4901034" y="5421436"/>
            <a:ext cx="3775075" cy="376238"/>
          </a:xfrm>
          <a:prstGeom prst="rect">
            <a:avLst/>
          </a:prstGeom>
          <a:solidFill>
            <a:srgbClr val="FABB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/>
              <a:t>Alarm włamaniowy lub pożarowy</a:t>
            </a:r>
            <a:endParaRPr lang="cs-CZ"/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4227934" y="2402011"/>
            <a:ext cx="2466975" cy="376238"/>
          </a:xfrm>
          <a:prstGeom prst="rect">
            <a:avLst/>
          </a:prstGeom>
          <a:solidFill>
            <a:srgbClr val="FABB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/>
              <a:t>Aktywacja </a:t>
            </a:r>
            <a:r>
              <a:rPr lang="en-GB"/>
              <a:t>1</a:t>
            </a:r>
            <a:r>
              <a:rPr lang="pl-PL"/>
              <a:t> czujnika</a:t>
            </a:r>
            <a:endParaRPr lang="cs-CZ"/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5304259" y="3038599"/>
            <a:ext cx="2708275" cy="376237"/>
          </a:xfrm>
          <a:prstGeom prst="rect">
            <a:avLst/>
          </a:prstGeom>
          <a:solidFill>
            <a:srgbClr val="FABB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cs-CZ"/>
              <a:t>Alarm niepotwierdzony</a:t>
            </a:r>
          </a:p>
        </p:txBody>
      </p:sp>
      <p:pic>
        <p:nvPicPr>
          <p:cNvPr id="25" name="Picture 17" descr="stopk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3645024"/>
            <a:ext cx="881062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Line 18"/>
          <p:cNvSpPr>
            <a:spLocks noChangeShapeType="1"/>
          </p:cNvSpPr>
          <p:nvPr/>
        </p:nvSpPr>
        <p:spPr bwMode="auto">
          <a:xfrm>
            <a:off x="6663159" y="2775074"/>
            <a:ext cx="0" cy="263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37" name="Line 19"/>
          <p:cNvSpPr>
            <a:spLocks noChangeShapeType="1"/>
          </p:cNvSpPr>
          <p:nvPr/>
        </p:nvSpPr>
        <p:spPr bwMode="auto">
          <a:xfrm>
            <a:off x="6663159" y="3416424"/>
            <a:ext cx="0" cy="249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38" name="Line 20"/>
          <p:cNvSpPr>
            <a:spLocks noChangeShapeType="1"/>
          </p:cNvSpPr>
          <p:nvPr/>
        </p:nvSpPr>
        <p:spPr bwMode="auto">
          <a:xfrm>
            <a:off x="6669509" y="5172199"/>
            <a:ext cx="0" cy="244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39" name="Rectangle 22"/>
          <p:cNvSpPr>
            <a:spLocks noChangeArrowheads="1"/>
          </p:cNvSpPr>
          <p:nvPr/>
        </p:nvSpPr>
        <p:spPr bwMode="auto">
          <a:xfrm>
            <a:off x="5888459" y="4824536"/>
            <a:ext cx="2466975" cy="376238"/>
          </a:xfrm>
          <a:prstGeom prst="rect">
            <a:avLst/>
          </a:prstGeom>
          <a:solidFill>
            <a:srgbClr val="FABB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/>
              <a:t>Aktywacja 2 czujnika</a:t>
            </a:r>
            <a:endParaRPr lang="cs-CZ"/>
          </a:p>
        </p:txBody>
      </p:sp>
      <p:sp>
        <p:nvSpPr>
          <p:cNvPr id="40" name="Line 23"/>
          <p:cNvSpPr>
            <a:spLocks noChangeShapeType="1"/>
          </p:cNvSpPr>
          <p:nvPr/>
        </p:nvSpPr>
        <p:spPr bwMode="auto">
          <a:xfrm>
            <a:off x="6666334" y="4587999"/>
            <a:ext cx="0" cy="206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41" name="Text Box 24"/>
          <p:cNvSpPr txBox="1">
            <a:spLocks noChangeArrowheads="1"/>
          </p:cNvSpPr>
          <p:nvPr/>
        </p:nvSpPr>
        <p:spPr bwMode="auto">
          <a:xfrm>
            <a:off x="460796" y="5880224"/>
            <a:ext cx="8305800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cs-CZ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Może być potwierdzony przez 2 czujnik tej samej lub innej sekcji.</a:t>
            </a:r>
          </a:p>
        </p:txBody>
      </p:sp>
      <p:sp>
        <p:nvSpPr>
          <p:cNvPr id="26" name="pole tekstowe 25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- czasy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Czasy = nowe typy reakcji w JA-100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060848"/>
            <a:ext cx="8424936" cy="3733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>
                <a:solidFill>
                  <a:srgbClr val="E20032"/>
                </a:solidFill>
              </a:rPr>
              <a:t>Potwierdzenie alarmu z tego samego czujnika</a:t>
            </a:r>
            <a:endParaRPr lang="en-US" dirty="0" smtClean="0">
              <a:solidFill>
                <a:srgbClr val="E20032"/>
              </a:solidFill>
            </a:endParaRP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Tylko alarm włamaniowy</a:t>
            </a:r>
            <a:endParaRPr lang="en-US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Typ reakcji</a:t>
            </a:r>
            <a:endParaRPr lang="en-US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Alarm linia nagła powtórzona</a:t>
            </a: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Alarm linia opóźniona A powtórzona</a:t>
            </a:r>
            <a:endParaRPr lang="en-US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Regulacja czasu T</a:t>
            </a:r>
            <a:endParaRPr lang="en-US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US" sz="1600" dirty="0" smtClean="0"/>
              <a:t>T1 – ma</a:t>
            </a:r>
            <a:r>
              <a:rPr lang="pl-PL" sz="1600" dirty="0" err="1" smtClean="0"/>
              <a:t>ksymalnie</a:t>
            </a:r>
            <a:r>
              <a:rPr lang="en-US" sz="1600" dirty="0" smtClean="0"/>
              <a:t> 60 </a:t>
            </a:r>
            <a:r>
              <a:rPr lang="pl-PL" sz="1600" dirty="0" smtClean="0"/>
              <a:t>sekund</a:t>
            </a: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US" sz="1600" dirty="0" smtClean="0"/>
              <a:t>T2 – ma</a:t>
            </a:r>
            <a:r>
              <a:rPr lang="pl-PL" sz="1600" dirty="0" err="1" smtClean="0"/>
              <a:t>ksymalnie</a:t>
            </a:r>
            <a:r>
              <a:rPr lang="pl-PL" sz="1600" dirty="0" smtClean="0"/>
              <a:t> 120 sekund</a:t>
            </a:r>
            <a:endParaRPr lang="en-US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US" dirty="0" smtClean="0"/>
              <a:t>T1 &lt; T2 </a:t>
            </a:r>
            <a:r>
              <a:rPr lang="pl-PL" dirty="0" smtClean="0"/>
              <a:t>widoczne w systemie</a:t>
            </a:r>
            <a:endParaRPr lang="en-US" dirty="0"/>
          </a:p>
        </p:txBody>
      </p: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6035675" y="5521846"/>
            <a:ext cx="841375" cy="376238"/>
          </a:xfrm>
          <a:prstGeom prst="rect">
            <a:avLst/>
          </a:prstGeom>
          <a:solidFill>
            <a:srgbClr val="FABB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/>
              <a:t>A</a:t>
            </a:r>
            <a:r>
              <a:rPr lang="cs-CZ"/>
              <a:t>larm</a:t>
            </a:r>
          </a:p>
        </p:txBody>
      </p:sp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5286375" y="2492896"/>
            <a:ext cx="2276475" cy="376238"/>
          </a:xfrm>
          <a:prstGeom prst="rect">
            <a:avLst/>
          </a:prstGeom>
          <a:solidFill>
            <a:srgbClr val="FABB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/>
              <a:t>Aktywacja czujnika</a:t>
            </a:r>
            <a:endParaRPr lang="cs-CZ"/>
          </a:p>
        </p:txBody>
      </p:sp>
      <p:sp>
        <p:nvSpPr>
          <p:cNvPr id="28" name="Line 19"/>
          <p:cNvSpPr>
            <a:spLocks noChangeShapeType="1"/>
          </p:cNvSpPr>
          <p:nvPr/>
        </p:nvSpPr>
        <p:spPr bwMode="auto">
          <a:xfrm>
            <a:off x="5867400" y="2886596"/>
            <a:ext cx="0" cy="25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3695700" y="2956446"/>
            <a:ext cx="20669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600" b="1" dirty="0"/>
              <a:t>Czas </a:t>
            </a:r>
            <a:r>
              <a:rPr lang="en-GB" sz="1600" b="1" dirty="0"/>
              <a:t>T1 – </a:t>
            </a:r>
            <a:r>
              <a:rPr lang="pl-PL" sz="1600" b="1" dirty="0"/>
              <a:t>czujnik</a:t>
            </a:r>
          </a:p>
          <a:p>
            <a:pPr algn="ctr"/>
            <a:r>
              <a:rPr lang="pl-PL" sz="1600" b="1" dirty="0"/>
              <a:t>nieaktywny</a:t>
            </a:r>
            <a:endParaRPr lang="cs-CZ" sz="1600" b="1" dirty="0"/>
          </a:p>
        </p:txBody>
      </p:sp>
      <p:pic>
        <p:nvPicPr>
          <p:cNvPr id="31" name="Picture 21" descr="stopk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200921"/>
            <a:ext cx="595313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2" descr="stopk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9500" y="3997846"/>
            <a:ext cx="595313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23"/>
          <p:cNvSpPr>
            <a:spLocks noChangeArrowheads="1"/>
          </p:cNvSpPr>
          <p:nvPr/>
        </p:nvSpPr>
        <p:spPr bwMode="auto">
          <a:xfrm>
            <a:off x="5295900" y="4886846"/>
            <a:ext cx="2276475" cy="376238"/>
          </a:xfrm>
          <a:prstGeom prst="rect">
            <a:avLst/>
          </a:prstGeom>
          <a:solidFill>
            <a:srgbClr val="FABB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/>
              <a:t>Aktywacja czujnika</a:t>
            </a:r>
            <a:endParaRPr lang="cs-CZ"/>
          </a:p>
        </p:txBody>
      </p:sp>
      <p:sp>
        <p:nvSpPr>
          <p:cNvPr id="34" name="Line 24"/>
          <p:cNvSpPr>
            <a:spLocks noChangeShapeType="1"/>
          </p:cNvSpPr>
          <p:nvPr/>
        </p:nvSpPr>
        <p:spPr bwMode="auto">
          <a:xfrm>
            <a:off x="6464300" y="5264671"/>
            <a:ext cx="0" cy="244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35" name="Line 25"/>
          <p:cNvSpPr>
            <a:spLocks noChangeShapeType="1"/>
          </p:cNvSpPr>
          <p:nvPr/>
        </p:nvSpPr>
        <p:spPr bwMode="auto">
          <a:xfrm>
            <a:off x="6426200" y="2892946"/>
            <a:ext cx="28575" cy="1120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36" name="Line 27"/>
          <p:cNvSpPr>
            <a:spLocks noChangeShapeType="1"/>
          </p:cNvSpPr>
          <p:nvPr/>
        </p:nvSpPr>
        <p:spPr bwMode="auto">
          <a:xfrm>
            <a:off x="6457950" y="4620146"/>
            <a:ext cx="0" cy="257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42" name="Rectangle 28"/>
          <p:cNvSpPr>
            <a:spLocks noChangeArrowheads="1"/>
          </p:cNvSpPr>
          <p:nvPr/>
        </p:nvSpPr>
        <p:spPr bwMode="auto">
          <a:xfrm>
            <a:off x="6702425" y="3412059"/>
            <a:ext cx="24415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600" b="1" dirty="0"/>
              <a:t>Czas </a:t>
            </a:r>
            <a:r>
              <a:rPr lang="en-GB" sz="1600" b="1" dirty="0"/>
              <a:t>T2 – </a:t>
            </a:r>
            <a:r>
              <a:rPr lang="pl-PL" sz="1600" b="1" dirty="0"/>
              <a:t>czekanie na</a:t>
            </a:r>
          </a:p>
          <a:p>
            <a:pPr algn="ctr"/>
            <a:r>
              <a:rPr lang="pl-PL" sz="1600" b="1" dirty="0"/>
              <a:t>2 aktywację</a:t>
            </a:r>
            <a:endParaRPr lang="cs-CZ" sz="1600" b="1" dirty="0"/>
          </a:p>
        </p:txBody>
      </p:sp>
      <p:sp>
        <p:nvSpPr>
          <p:cNvPr id="23" name="pole tekstowe 22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- czasy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Czasy – JAK ustawić ?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060848"/>
            <a:ext cx="3744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b="1" dirty="0" smtClean="0">
                <a:solidFill>
                  <a:srgbClr val="E20032"/>
                </a:solidFill>
              </a:rPr>
              <a:t>W </a:t>
            </a:r>
            <a:r>
              <a:rPr lang="en-US" b="1" dirty="0" smtClean="0">
                <a:solidFill>
                  <a:srgbClr val="E20032"/>
                </a:solidFill>
              </a:rPr>
              <a:t>F</a:t>
            </a:r>
            <a:r>
              <a:rPr lang="pl-PL" b="1" dirty="0" smtClean="0">
                <a:solidFill>
                  <a:srgbClr val="E20032"/>
                </a:solidFill>
              </a:rPr>
              <a:t>-</a:t>
            </a:r>
            <a:r>
              <a:rPr lang="en-US" b="1" dirty="0" smtClean="0">
                <a:solidFill>
                  <a:srgbClr val="E20032"/>
                </a:solidFill>
              </a:rPr>
              <a:t>link SW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W oknie Parametry</a:t>
            </a:r>
            <a:endParaRPr lang="en-GB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Ustawienia czasów dotyczą                                        całego systemu</a:t>
            </a:r>
            <a:endParaRPr lang="en-US" dirty="0"/>
          </a:p>
        </p:txBody>
      </p:sp>
      <p:pic>
        <p:nvPicPr>
          <p:cNvPr id="23" name="Picture 18" descr="f-link-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573080"/>
            <a:ext cx="4884539" cy="448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ole tekstowe 1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– użytkownicy 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Autoryzacja użytkownika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1988840"/>
            <a:ext cx="6120680" cy="429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Do obsługi systemu </a:t>
            </a:r>
            <a:r>
              <a:rPr lang="en-US" dirty="0" smtClean="0"/>
              <a:t>JA-100 </a:t>
            </a:r>
            <a:r>
              <a:rPr lang="pl-PL" dirty="0" smtClean="0"/>
              <a:t>użytkownik potrzebuje:</a:t>
            </a:r>
            <a:endParaRPr lang="en-US" dirty="0" smtClean="0"/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US" dirty="0" smtClean="0"/>
              <a:t>RFID </a:t>
            </a:r>
            <a:r>
              <a:rPr lang="pl-PL" dirty="0" smtClean="0"/>
              <a:t>pastylka</a:t>
            </a:r>
            <a:r>
              <a:rPr lang="en-US" dirty="0" smtClean="0"/>
              <a:t>/</a:t>
            </a:r>
            <a:r>
              <a:rPr lang="pl-PL" dirty="0" smtClean="0"/>
              <a:t>karta</a:t>
            </a:r>
            <a:r>
              <a:rPr lang="en-US" dirty="0" smtClean="0"/>
              <a:t> – </a:t>
            </a:r>
            <a:r>
              <a:rPr lang="pl-PL" dirty="0" smtClean="0"/>
              <a:t>każdy może mieć 2</a:t>
            </a:r>
            <a:endParaRPr lang="en-US" dirty="0" smtClean="0"/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kod</a:t>
            </a:r>
            <a:r>
              <a:rPr lang="en-US" dirty="0" smtClean="0"/>
              <a:t> </a:t>
            </a:r>
            <a:r>
              <a:rPr lang="pl-PL" sz="1600" dirty="0" smtClean="0"/>
              <a:t>od</a:t>
            </a:r>
            <a:r>
              <a:rPr lang="en-US" sz="1600" dirty="0" smtClean="0">
                <a:solidFill>
                  <a:srgbClr val="E20032"/>
                </a:solidFill>
              </a:rPr>
              <a:t> </a:t>
            </a:r>
            <a:r>
              <a:rPr lang="en-US" sz="1600" i="1" dirty="0" smtClean="0">
                <a:solidFill>
                  <a:srgbClr val="E20032"/>
                </a:solidFill>
              </a:rPr>
              <a:t>0*</a:t>
            </a:r>
            <a:r>
              <a:rPr lang="en-US" sz="1600" i="1" dirty="0" err="1" smtClean="0">
                <a:solidFill>
                  <a:srgbClr val="E20032"/>
                </a:solidFill>
              </a:rPr>
              <a:t>nnnn</a:t>
            </a:r>
            <a:r>
              <a:rPr lang="en-US" sz="1600" i="1" dirty="0" smtClean="0">
                <a:solidFill>
                  <a:srgbClr val="E20032"/>
                </a:solidFill>
              </a:rPr>
              <a:t> </a:t>
            </a:r>
            <a:r>
              <a:rPr lang="en-US" sz="1600" dirty="0" smtClean="0">
                <a:solidFill>
                  <a:srgbClr val="E20032"/>
                </a:solidFill>
              </a:rPr>
              <a:t> </a:t>
            </a:r>
            <a:r>
              <a:rPr lang="pl-PL" sz="1600" dirty="0" smtClean="0"/>
              <a:t>do</a:t>
            </a:r>
            <a:r>
              <a:rPr lang="en-US" sz="1600" dirty="0" smtClean="0">
                <a:solidFill>
                  <a:srgbClr val="E20032"/>
                </a:solidFill>
              </a:rPr>
              <a:t>  </a:t>
            </a:r>
            <a:r>
              <a:rPr lang="en-US" sz="1600" i="1" dirty="0" smtClean="0">
                <a:solidFill>
                  <a:srgbClr val="E20032"/>
                </a:solidFill>
              </a:rPr>
              <a:t>300*</a:t>
            </a:r>
            <a:r>
              <a:rPr lang="en-US" sz="1600" i="1" dirty="0" err="1" smtClean="0">
                <a:solidFill>
                  <a:srgbClr val="E20032"/>
                </a:solidFill>
              </a:rPr>
              <a:t>nnnn</a:t>
            </a:r>
            <a:endParaRPr lang="en-US" sz="1600" i="1" dirty="0" smtClean="0">
              <a:solidFill>
                <a:srgbClr val="E20032"/>
              </a:solidFill>
            </a:endParaRPr>
          </a:p>
          <a:p>
            <a:pPr marL="1143000" lvl="2" indent="-228600">
              <a:lnSpc>
                <a:spcPct val="13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US" sz="1400" dirty="0" smtClean="0"/>
              <a:t>0 </a:t>
            </a:r>
            <a:r>
              <a:rPr lang="pl-PL" sz="1400" dirty="0" smtClean="0"/>
              <a:t>do</a:t>
            </a:r>
            <a:r>
              <a:rPr lang="en-US" sz="1400" dirty="0" smtClean="0"/>
              <a:t> 300 </a:t>
            </a:r>
            <a:r>
              <a:rPr lang="pl-PL" sz="1400" dirty="0" smtClean="0"/>
              <a:t>pozycji dla użytkownika</a:t>
            </a:r>
            <a:endParaRPr lang="en-US" sz="1400" dirty="0" smtClean="0"/>
          </a:p>
          <a:p>
            <a:pPr marL="1143000" lvl="2" indent="-228600">
              <a:lnSpc>
                <a:spcPct val="13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US" sz="1400" dirty="0" err="1" smtClean="0"/>
              <a:t>nnnn</a:t>
            </a:r>
            <a:r>
              <a:rPr lang="en-US" sz="1400" dirty="0" smtClean="0"/>
              <a:t> </a:t>
            </a:r>
            <a:r>
              <a:rPr lang="pl-PL" sz="1400" dirty="0" smtClean="0"/>
              <a:t>4 cyfrowy kod</a:t>
            </a:r>
            <a:endParaRPr lang="en-US" sz="1400" dirty="0" smtClean="0"/>
          </a:p>
          <a:p>
            <a:pPr marL="1143000" lvl="2" indent="-228600">
              <a:lnSpc>
                <a:spcPct val="13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400" dirty="0" smtClean="0"/>
              <a:t>Użytkownik może zmieniać swój kod</a:t>
            </a:r>
            <a:endParaRPr lang="en-US" sz="1400" dirty="0" smtClean="0"/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Telefon</a:t>
            </a:r>
            <a:endParaRPr lang="en-US" dirty="0" smtClean="0"/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Autoryzacja może być dla:</a:t>
            </a:r>
            <a:endParaRPr lang="en-US" dirty="0" smtClean="0"/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Uzbrojenie</a:t>
            </a:r>
            <a:r>
              <a:rPr lang="en-US" sz="1600" dirty="0" smtClean="0"/>
              <a:t> / </a:t>
            </a:r>
            <a:r>
              <a:rPr lang="pl-PL" sz="1600" dirty="0" smtClean="0"/>
              <a:t>Rozbrojenie</a:t>
            </a:r>
            <a:endParaRPr lang="en-US" sz="1600" dirty="0" smtClean="0"/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Obsługa </a:t>
            </a:r>
            <a:r>
              <a:rPr lang="en-US" sz="1600" dirty="0" smtClean="0"/>
              <a:t>PG</a:t>
            </a: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Obsługa przez telefon</a:t>
            </a:r>
            <a:endParaRPr lang="en-US" sz="1600" dirty="0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79326" y="6021288"/>
            <a:ext cx="8185348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r>
              <a:rPr lang="pl-PL" sz="16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Karty i pastylki mogą być dodawane poprzez ich kod w </a:t>
            </a:r>
            <a:r>
              <a:rPr lang="pl-PL" sz="1600" b="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F-link</a:t>
            </a:r>
            <a:r>
              <a:rPr lang="cs-CZ" sz="16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lub czytnik</a:t>
            </a:r>
            <a:r>
              <a:rPr lang="en-US" sz="16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16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JA-190T .</a:t>
            </a: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0763" y="1196752"/>
            <a:ext cx="3043237" cy="47005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6" name="pole tekstowe 15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Wprowadzenie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Dlaczego powstał nowy system</a:t>
            </a:r>
            <a:r>
              <a:rPr lang="cs-CZ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0" y="2132856"/>
            <a:ext cx="8424936" cy="333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Perfekcyjne narzędzie dla instalatorów</a:t>
            </a:r>
            <a:endParaRPr lang="cs-CZ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Ochrona</a:t>
            </a:r>
            <a:r>
              <a:rPr lang="en-GB" sz="1600" dirty="0" smtClean="0"/>
              <a:t>, </a:t>
            </a:r>
            <a:r>
              <a:rPr lang="pl-PL" sz="1600" dirty="0" smtClean="0"/>
              <a:t>kontrola dostępu</a:t>
            </a:r>
            <a:r>
              <a:rPr lang="en-GB" sz="1600" dirty="0" smtClean="0"/>
              <a:t>, </a:t>
            </a:r>
            <a:r>
              <a:rPr lang="pl-PL" sz="1600" dirty="0" smtClean="0"/>
              <a:t>automatyka w domu</a:t>
            </a:r>
            <a:endParaRPr lang="cs-CZ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Wysoki poziom techniczny</a:t>
            </a:r>
            <a:r>
              <a:rPr lang="en-GB" sz="1600" dirty="0" smtClean="0"/>
              <a:t>, </a:t>
            </a:r>
            <a:r>
              <a:rPr lang="pl-PL" sz="1600" dirty="0" smtClean="0"/>
              <a:t>inny niż wcześniejsze rozwiązania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Dla użytkownika </a:t>
            </a:r>
            <a:r>
              <a:rPr lang="en-GB" dirty="0" smtClean="0"/>
              <a:t>”</a:t>
            </a:r>
            <a:r>
              <a:rPr lang="pl-PL" dirty="0" smtClean="0"/>
              <a:t>daję wiele więcej, niż ten się spodziewa”</a:t>
            </a:r>
            <a:endParaRPr lang="cs-CZ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Przyjazna i miła obsługa</a:t>
            </a:r>
            <a:endParaRPr lang="cs-CZ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Nowy wygląd produktów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Wyprzedza konkurencję</a:t>
            </a:r>
            <a:endParaRPr lang="cs-CZ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Inwestycja w przyszłość</a:t>
            </a:r>
            <a:endParaRPr lang="cs-CZ" dirty="0"/>
          </a:p>
        </p:txBody>
      </p:sp>
      <p:pic>
        <p:nvPicPr>
          <p:cNvPr id="15" name="Picture 8" descr="114-2-e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700808"/>
            <a:ext cx="2260600" cy="4348162"/>
          </a:xfrm>
          <a:prstGeom prst="rect">
            <a:avLst/>
          </a:prstGeom>
          <a:noFill/>
        </p:spPr>
      </p:pic>
      <p:sp>
        <p:nvSpPr>
          <p:cNvPr id="14" name="pole tekstowe 1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844824"/>
            <a:ext cx="3624957" cy="362495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– komunikacja 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Komunikator GSM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0" y="1988840"/>
            <a:ext cx="6300192" cy="447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Komunikator </a:t>
            </a:r>
            <a:r>
              <a:rPr lang="en-US" dirty="0" smtClean="0"/>
              <a:t>GSM</a:t>
            </a:r>
            <a:r>
              <a:rPr lang="pl-PL" dirty="0" smtClean="0"/>
              <a:t> „zawsze na pokładzie”</a:t>
            </a:r>
            <a:endParaRPr lang="en-US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Jest częścią płyty głównej centrali sterującej</a:t>
            </a: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Głos</a:t>
            </a:r>
            <a:r>
              <a:rPr lang="en-US" sz="1600" dirty="0" smtClean="0"/>
              <a:t>, SMS, </a:t>
            </a:r>
            <a:r>
              <a:rPr lang="en-US" sz="1600" dirty="0" err="1" smtClean="0"/>
              <a:t>da</a:t>
            </a:r>
            <a:r>
              <a:rPr lang="pl-PL" sz="1600" dirty="0" err="1" smtClean="0"/>
              <a:t>ne</a:t>
            </a:r>
            <a:endParaRPr lang="en-US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US" dirty="0" smtClean="0"/>
              <a:t>R</a:t>
            </a:r>
            <a:r>
              <a:rPr lang="pl-PL" dirty="0" smtClean="0"/>
              <a:t>aporty</a:t>
            </a:r>
            <a:endParaRPr lang="en-US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US" sz="1600" dirty="0" smtClean="0"/>
              <a:t>ARC – IP, SMS </a:t>
            </a:r>
            <a:r>
              <a:rPr lang="pl-PL" sz="1600" dirty="0" smtClean="0"/>
              <a:t>oraz głosowy</a:t>
            </a:r>
            <a:r>
              <a:rPr lang="en-US" sz="1600" dirty="0" smtClean="0"/>
              <a:t> CID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US" sz="1600" dirty="0" smtClean="0"/>
              <a:t>SMS </a:t>
            </a:r>
            <a:r>
              <a:rPr lang="pl-PL" sz="1600" dirty="0" smtClean="0"/>
              <a:t>do użytkowników</a:t>
            </a: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Wiadomości głosowe do użytkowników</a:t>
            </a:r>
            <a:endParaRPr lang="en-US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Obsługa i programowanie</a:t>
            </a:r>
            <a:endParaRPr lang="en-US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Przez</a:t>
            </a:r>
            <a:r>
              <a:rPr lang="en-US" sz="1600" dirty="0" smtClean="0"/>
              <a:t> Internet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Przez</a:t>
            </a:r>
            <a:r>
              <a:rPr lang="en-US" sz="1600" dirty="0" smtClean="0"/>
              <a:t> SMS </a:t>
            </a:r>
            <a:r>
              <a:rPr lang="pl-PL" sz="1600" dirty="0" smtClean="0"/>
              <a:t>oraz głosowo</a:t>
            </a:r>
            <a:endParaRPr lang="en-US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cs-CZ" sz="1600" dirty="0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79326" y="6019284"/>
            <a:ext cx="8341146" cy="33855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r>
              <a:rPr lang="cs-CZ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Kiedy w systemie jest więcej niż 1 komunikator, można ustawić główny i zapasowy.</a:t>
            </a:r>
            <a:endParaRPr lang="cs-CZ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– komunikacja 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Komunikator GSM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0" y="2132856"/>
            <a:ext cx="6300192" cy="377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US" dirty="0" err="1" smtClean="0"/>
              <a:t>Progra</a:t>
            </a:r>
            <a:r>
              <a:rPr lang="pl-PL" dirty="0" err="1" smtClean="0"/>
              <a:t>mowane</a:t>
            </a:r>
            <a:r>
              <a:rPr lang="pl-PL" dirty="0" smtClean="0"/>
              <a:t> przez</a:t>
            </a:r>
            <a:r>
              <a:rPr lang="en-US" dirty="0" smtClean="0"/>
              <a:t> </a:t>
            </a:r>
            <a:r>
              <a:rPr lang="en-US" dirty="0" err="1" smtClean="0"/>
              <a:t>Flink</a:t>
            </a:r>
            <a:r>
              <a:rPr lang="en-US" dirty="0" smtClean="0"/>
              <a:t> SW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Wiadomości głosowe i menu głosowe</a:t>
            </a:r>
            <a:r>
              <a:rPr lang="en-US" sz="1600" dirty="0" smtClean="0"/>
              <a:t> 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400" dirty="0" smtClean="0"/>
              <a:t>Wiadomości informujące</a:t>
            </a:r>
            <a:r>
              <a:rPr lang="en-US" sz="1400" dirty="0" smtClean="0"/>
              <a:t> + </a:t>
            </a:r>
            <a:r>
              <a:rPr lang="pl-PL" sz="1400" dirty="0" smtClean="0"/>
              <a:t>wiadomości alarmowe</a:t>
            </a:r>
            <a:endParaRPr lang="en-US" sz="14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400" dirty="0" smtClean="0"/>
              <a:t>Opcja nagrania własnych wiadomości</a:t>
            </a:r>
            <a:endParaRPr lang="en-US" sz="14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Ustawiana liczba połączeń                                            i wysłanych SMS</a:t>
            </a:r>
            <a:endParaRPr lang="en-US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Ustawiane priorytety</a:t>
            </a:r>
            <a:endParaRPr lang="en-US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en-US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cs-CZ" dirty="0"/>
          </a:p>
        </p:txBody>
      </p:sp>
      <p:pic>
        <p:nvPicPr>
          <p:cNvPr id="15" name="Picture 12" descr="f-link-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3717032"/>
            <a:ext cx="5256212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ole tekstowe 1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– komunikacja 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Inne metody komunikacji ze światem zewnętrznym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0" y="2132856"/>
            <a:ext cx="6300192" cy="437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Komunikator </a:t>
            </a:r>
            <a:r>
              <a:rPr lang="en-US" dirty="0" smtClean="0"/>
              <a:t>LAN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Jest częścią centrali sterującej </a:t>
            </a:r>
            <a:r>
              <a:rPr lang="en-US" sz="1600" dirty="0" smtClean="0"/>
              <a:t>JA-106K</a:t>
            </a:r>
            <a:r>
              <a:rPr lang="pl-PL" sz="1600" dirty="0" smtClean="0"/>
              <a:t> (tylko ta wersja)</a:t>
            </a: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Może stanowić zapas dla </a:t>
            </a:r>
            <a:r>
              <a:rPr lang="en-US" sz="1600" dirty="0" smtClean="0"/>
              <a:t>GSM</a:t>
            </a:r>
            <a:r>
              <a:rPr lang="pl-PL" sz="1600" dirty="0" smtClean="0"/>
              <a:t> lub być głównym komunikatorem</a:t>
            </a:r>
            <a:endParaRPr lang="en-US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Moduł komunikator PSTN</a:t>
            </a:r>
            <a:r>
              <a:rPr lang="en-US" dirty="0" smtClean="0"/>
              <a:t> 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Może być dołączony do central</a:t>
            </a:r>
            <a:r>
              <a:rPr lang="en-US" sz="1600" dirty="0" smtClean="0"/>
              <a:t> JA-101K </a:t>
            </a:r>
            <a:r>
              <a:rPr lang="pl-PL" sz="1600" dirty="0" smtClean="0"/>
              <a:t>i </a:t>
            </a:r>
            <a:r>
              <a:rPr lang="en-US" sz="1600" dirty="0" smtClean="0"/>
              <a:t>JA-106K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Może stanowić zapas dla</a:t>
            </a:r>
            <a:r>
              <a:rPr lang="en-US" sz="1600" dirty="0" smtClean="0"/>
              <a:t> GSM </a:t>
            </a:r>
            <a:r>
              <a:rPr lang="pl-PL" sz="1600" dirty="0" smtClean="0"/>
              <a:t>i</a:t>
            </a:r>
            <a:r>
              <a:rPr lang="en-US" sz="1600" dirty="0" smtClean="0"/>
              <a:t> LAN 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en-US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cs-CZ" dirty="0"/>
          </a:p>
        </p:txBody>
      </p:sp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420888"/>
            <a:ext cx="2797299" cy="27972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467544" y="5949280"/>
            <a:ext cx="8305800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cs-CZ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Stosując kilka komunikatorów w systemie, możesz okreslić dla nich różne zadania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– komunikacja 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Inne metody komunikacji ze światem zewnętrznym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0" y="2132856"/>
            <a:ext cx="6300192" cy="437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Komunikator </a:t>
            </a:r>
            <a:r>
              <a:rPr lang="en-US" dirty="0" smtClean="0"/>
              <a:t>LAN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Jest częścią centrali sterującej </a:t>
            </a:r>
            <a:r>
              <a:rPr lang="en-US" sz="1600" dirty="0" smtClean="0"/>
              <a:t>JA-106K</a:t>
            </a:r>
            <a:r>
              <a:rPr lang="pl-PL" sz="1600" dirty="0" smtClean="0"/>
              <a:t> (tylko ta wersja)</a:t>
            </a: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Może stanowić zapas dla </a:t>
            </a:r>
            <a:r>
              <a:rPr lang="en-US" sz="1600" dirty="0" smtClean="0"/>
              <a:t>GSM</a:t>
            </a:r>
            <a:r>
              <a:rPr lang="pl-PL" sz="1600" dirty="0" smtClean="0"/>
              <a:t> lub być głównym komunikatorem</a:t>
            </a:r>
            <a:endParaRPr lang="en-US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Moduł komunikator PSTN</a:t>
            </a:r>
            <a:r>
              <a:rPr lang="en-US" dirty="0" smtClean="0"/>
              <a:t> 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Może być dołączony do central</a:t>
            </a:r>
            <a:r>
              <a:rPr lang="en-US" sz="1600" dirty="0" smtClean="0"/>
              <a:t> JA-101K </a:t>
            </a:r>
            <a:r>
              <a:rPr lang="pl-PL" sz="1600" dirty="0" smtClean="0"/>
              <a:t>i </a:t>
            </a:r>
            <a:r>
              <a:rPr lang="en-US" sz="1600" dirty="0" smtClean="0"/>
              <a:t>JA-106K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Może stanowić zapas dla</a:t>
            </a:r>
            <a:r>
              <a:rPr lang="en-US" sz="1600" dirty="0" smtClean="0"/>
              <a:t> GSM </a:t>
            </a:r>
            <a:r>
              <a:rPr lang="pl-PL" sz="1600" dirty="0" smtClean="0"/>
              <a:t>i</a:t>
            </a:r>
            <a:r>
              <a:rPr lang="en-US" sz="1600" dirty="0" smtClean="0"/>
              <a:t> LAN 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en-US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cs-CZ" dirty="0"/>
          </a:p>
        </p:txBody>
      </p:sp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420888"/>
            <a:ext cx="2797299" cy="27972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467544" y="5949280"/>
            <a:ext cx="8305800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cs-CZ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Stosując kilka komunikatorów w systemie, możesz okreslić dla nich różne zadania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– komunikacja 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Raporty do użytkownika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0" y="2132856"/>
            <a:ext cx="6300192" cy="398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Raporty </a:t>
            </a:r>
            <a:r>
              <a:rPr lang="en-GB" dirty="0" smtClean="0"/>
              <a:t>SMS</a:t>
            </a:r>
            <a:r>
              <a:rPr lang="pl-PL" dirty="0" smtClean="0"/>
              <a:t> wysyłane do</a:t>
            </a:r>
            <a:r>
              <a:rPr lang="cs-CZ" dirty="0" smtClean="0"/>
              <a:t> 30 użytkowników</a:t>
            </a:r>
            <a:endParaRPr lang="en-GB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cs-CZ" sz="1600" dirty="0" smtClean="0"/>
              <a:t>Alarm z foto</a:t>
            </a:r>
            <a:endParaRPr lang="en-GB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cs-CZ" sz="1600" dirty="0" smtClean="0"/>
              <a:t>Uzbrojenie / Rozbrojenie</a:t>
            </a:r>
            <a:endParaRPr lang="en-GB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cs-CZ" sz="1600" dirty="0" smtClean="0"/>
              <a:t>PG On / Off</a:t>
            </a:r>
            <a:endParaRPr lang="en-GB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Informacja o błędach</a:t>
            </a:r>
            <a:endParaRPr lang="cs-CZ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Wiadomość głosowa do</a:t>
            </a:r>
            <a:r>
              <a:rPr lang="en-US" dirty="0" smtClean="0"/>
              <a:t>15 </a:t>
            </a:r>
            <a:r>
              <a:rPr lang="cs-CZ" dirty="0" smtClean="0"/>
              <a:t>użytkowników</a:t>
            </a:r>
            <a:r>
              <a:rPr lang="en-US" dirty="0" smtClean="0"/>
              <a:t> </a:t>
            </a:r>
            <a:r>
              <a:rPr lang="en-US" sz="1200" dirty="0" smtClean="0"/>
              <a:t>(5 </a:t>
            </a:r>
            <a:r>
              <a:rPr lang="pl-PL" sz="1200" dirty="0" smtClean="0"/>
              <a:t>w tym samym czasie</a:t>
            </a:r>
            <a:r>
              <a:rPr lang="en-US" sz="1200" dirty="0" smtClean="0"/>
              <a:t>)</a:t>
            </a:r>
            <a:endParaRPr lang="cs-CZ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GB" dirty="0" smtClean="0"/>
              <a:t>4 </a:t>
            </a:r>
            <a:r>
              <a:rPr lang="pl-PL" dirty="0" smtClean="0"/>
              <a:t>ustawiane raporty specjalne o aktywacji czujnika </a:t>
            </a:r>
            <a:r>
              <a:rPr lang="en-GB" dirty="0" smtClean="0"/>
              <a:t>A,B,C,D</a:t>
            </a:r>
            <a:endParaRPr lang="cs-CZ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Określenie raportów z sekcji</a:t>
            </a:r>
            <a:endParaRPr lang="cs-CZ" dirty="0"/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259632" y="5949280"/>
            <a:ext cx="6624736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r>
              <a:rPr lang="cs-CZ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Uzbrojenie i rozbrojenie nie jest wysyłane do użytkownika, który je wywołał</a:t>
            </a:r>
            <a:endParaRPr lang="cs-CZ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5" name="Picture 11" descr="Pho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1482" y="1338536"/>
            <a:ext cx="2305050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 descr="obrazek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2060848"/>
            <a:ext cx="201295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pole tekstowe 17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– komunikacja 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Zdalny dostęp przez telefon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0" y="2132856"/>
            <a:ext cx="6300192" cy="255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cs-CZ" dirty="0" smtClean="0"/>
              <a:t>Każdy użytkownik może być autoryzowany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cs-CZ" sz="1600" dirty="0" smtClean="0"/>
              <a:t>do 300</a:t>
            </a:r>
            <a:r>
              <a:rPr lang="en-GB" sz="1600" dirty="0" smtClean="0"/>
              <a:t> </a:t>
            </a:r>
            <a:r>
              <a:rPr lang="pl-PL" sz="1600" dirty="0" smtClean="0"/>
              <a:t>użytkowników może kontrolować system</a:t>
            </a:r>
            <a:endParaRPr lang="cs-CZ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cs-CZ" dirty="0" smtClean="0"/>
              <a:t>Uzbrojenie / rozbrojenie sekcji  – menu głosowe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cs-CZ" sz="1600" dirty="0" smtClean="0"/>
              <a:t>Sekcja może być nazwana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cs-CZ" dirty="0" smtClean="0"/>
              <a:t>Wyjścia PG – komendy SMS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cs-CZ" dirty="0" smtClean="0"/>
              <a:t>Aktywacja PG poprzez KLIP</a:t>
            </a:r>
            <a:endParaRPr lang="cs-CZ" dirty="0"/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539552" y="5877272"/>
            <a:ext cx="2952328" cy="30777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r>
              <a:rPr lang="cs-CZ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Menu głosowe – z lub bez kodu</a:t>
            </a:r>
            <a:endParaRPr lang="cs-CZ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9" name="Picture 11" descr="Pho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340768"/>
            <a:ext cx="2305050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 descr="obrazek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6716" y="2053555"/>
            <a:ext cx="1981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ole tekstowe 14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/>
          <a:srcRect r="2188" b="8350"/>
          <a:stretch>
            <a:fillRect/>
          </a:stretch>
        </p:blipFill>
        <p:spPr bwMode="auto">
          <a:xfrm>
            <a:off x="4283968" y="3068960"/>
            <a:ext cx="4572942" cy="274338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– komunikacja 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Zdalny dostęp przez Internet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0" y="2132856"/>
            <a:ext cx="6300192" cy="255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Dostępny dla Instalatora</a:t>
            </a:r>
            <a:endParaRPr lang="en-US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Połączenie poprzez</a:t>
            </a:r>
            <a:r>
              <a:rPr lang="en-US" sz="1600" dirty="0" smtClean="0"/>
              <a:t> </a:t>
            </a:r>
            <a:r>
              <a:rPr lang="en-US" sz="1600" dirty="0" err="1" smtClean="0"/>
              <a:t>Flink</a:t>
            </a:r>
            <a:r>
              <a:rPr lang="en-US" sz="1600" dirty="0" smtClean="0"/>
              <a:t> SW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en-US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>
                <a:solidFill>
                  <a:srgbClr val="E20032"/>
                </a:solidFill>
              </a:rPr>
              <a:t>Dostępny dla użytkownika</a:t>
            </a:r>
            <a:endParaRPr lang="en-US" dirty="0" smtClean="0">
              <a:solidFill>
                <a:srgbClr val="E20032"/>
              </a:solidFill>
            </a:endParaRP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US" sz="1600" dirty="0" smtClean="0"/>
              <a:t>N</a:t>
            </a:r>
            <a:r>
              <a:rPr lang="pl-PL" sz="1600" dirty="0" smtClean="0"/>
              <a:t>owe narzędzie dla użytkownika</a:t>
            </a: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Wspiera </a:t>
            </a:r>
            <a:r>
              <a:rPr lang="en-US" sz="1600" dirty="0" smtClean="0"/>
              <a:t>JA-100 </a:t>
            </a:r>
            <a:r>
              <a:rPr lang="pl-PL" sz="1600" dirty="0" smtClean="0"/>
              <a:t>oraz starsze systemy</a:t>
            </a:r>
            <a:endParaRPr lang="en-US" sz="16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– komunikacja 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Instalator - zdalny dostęp przez Internet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0" y="2132856"/>
            <a:ext cx="6300192" cy="3289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US" dirty="0" err="1" smtClean="0"/>
              <a:t>Insta</a:t>
            </a:r>
            <a:r>
              <a:rPr lang="pl-PL" dirty="0" err="1" smtClean="0"/>
              <a:t>lator</a:t>
            </a:r>
            <a:r>
              <a:rPr lang="pl-PL" dirty="0" smtClean="0"/>
              <a:t> pracuje na tej samej bazie danych</a:t>
            </a:r>
            <a:endParaRPr lang="en-US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US" sz="1600" dirty="0" smtClean="0"/>
              <a:t>Lo</a:t>
            </a:r>
            <a:r>
              <a:rPr lang="pl-PL" sz="1600" dirty="0" err="1" smtClean="0"/>
              <a:t>kalnie</a:t>
            </a:r>
            <a:r>
              <a:rPr lang="pl-PL" sz="1600" dirty="0" smtClean="0"/>
              <a:t> lub zdalnie</a:t>
            </a:r>
            <a:endParaRPr lang="en-US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Co jest potrzebne do zdalnego połączenia?</a:t>
            </a:r>
            <a:endParaRPr lang="en-US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Kod rejestracyjny</a:t>
            </a:r>
            <a:r>
              <a:rPr lang="en-US" sz="1600" dirty="0" smtClean="0"/>
              <a:t> – </a:t>
            </a:r>
            <a:r>
              <a:rPr lang="pl-PL" sz="1600" dirty="0" smtClean="0"/>
              <a:t>MAC centrali</a:t>
            </a: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Numer telefonu karty SIM w centrali</a:t>
            </a:r>
            <a:endParaRPr lang="en-US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>
                <a:solidFill>
                  <a:srgbClr val="E20032"/>
                </a:solidFill>
              </a:rPr>
              <a:t>Karta </a:t>
            </a:r>
            <a:r>
              <a:rPr lang="en-US" dirty="0" smtClean="0">
                <a:solidFill>
                  <a:srgbClr val="E20032"/>
                </a:solidFill>
              </a:rPr>
              <a:t>SIM</a:t>
            </a:r>
            <a:r>
              <a:rPr lang="pl-PL" dirty="0" smtClean="0">
                <a:solidFill>
                  <a:srgbClr val="E20032"/>
                </a:solidFill>
              </a:rPr>
              <a:t> musi mieć włączoną opcję transmisji danych GPRS</a:t>
            </a:r>
            <a:endParaRPr lang="en-US" dirty="0" smtClean="0">
              <a:solidFill>
                <a:srgbClr val="E20032"/>
              </a:solidFill>
            </a:endParaRP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Szybka droga dla zdalnej obsługi</a:t>
            </a:r>
            <a:endParaRPr lang="en-US" sz="1600" dirty="0"/>
          </a:p>
        </p:txBody>
      </p:sp>
      <p:pic>
        <p:nvPicPr>
          <p:cNvPr id="14" name="Picture 8" descr="f-link-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653136"/>
            <a:ext cx="3924300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ole tekstowe 14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/>
          <a:srcRect r="2188" b="8350"/>
          <a:stretch>
            <a:fillRect/>
          </a:stretch>
        </p:blipFill>
        <p:spPr bwMode="auto">
          <a:xfrm>
            <a:off x="4283968" y="3068960"/>
            <a:ext cx="4572942" cy="274338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– komunikacja 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Użytkownik - zdalny dostęp przez Internet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0" y="2132856"/>
            <a:ext cx="6300192" cy="279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Po zarejestrowaniu centrali Jablotron</a:t>
            </a:r>
            <a:endParaRPr lang="en-US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US" dirty="0" smtClean="0">
                <a:solidFill>
                  <a:srgbClr val="E20032"/>
                </a:solidFill>
              </a:rPr>
              <a:t>W</a:t>
            </a:r>
            <a:r>
              <a:rPr lang="pl-PL" dirty="0" smtClean="0">
                <a:solidFill>
                  <a:srgbClr val="E20032"/>
                </a:solidFill>
              </a:rPr>
              <a:t>WW</a:t>
            </a:r>
            <a:r>
              <a:rPr lang="en-US" dirty="0" smtClean="0">
                <a:solidFill>
                  <a:srgbClr val="E20032"/>
                </a:solidFill>
              </a:rPr>
              <a:t> – M</a:t>
            </a:r>
            <a:r>
              <a:rPr lang="pl-PL" dirty="0" err="1" smtClean="0">
                <a:solidFill>
                  <a:srgbClr val="E20032"/>
                </a:solidFill>
              </a:rPr>
              <a:t>ój</a:t>
            </a:r>
            <a:r>
              <a:rPr lang="pl-PL" dirty="0" smtClean="0">
                <a:solidFill>
                  <a:srgbClr val="E20032"/>
                </a:solidFill>
              </a:rPr>
              <a:t> Świat Jablotron - samoobsługa</a:t>
            </a:r>
            <a:endParaRPr lang="en-US" dirty="0" smtClean="0">
              <a:solidFill>
                <a:srgbClr val="E20032"/>
              </a:solidFill>
            </a:endParaRP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Użytkownik może kontrolować                                           i obsługiwać swój system</a:t>
            </a: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Cały czas pracujemy nad nowymi                          możliwościami</a:t>
            </a:r>
            <a:endParaRPr lang="en-US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Wsparcie dla „Smart </a:t>
            </a:r>
            <a:r>
              <a:rPr lang="pl-PL" sz="1600" dirty="0" err="1" smtClean="0"/>
              <a:t>Phones</a:t>
            </a:r>
            <a:r>
              <a:rPr lang="pl-PL" sz="1600" dirty="0" smtClean="0"/>
              <a:t>”</a:t>
            </a:r>
            <a:endParaRPr lang="en-US" sz="16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– komunikacja 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547664" y="1700808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Wejście do Twojego Świata JABLOTRON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0" descr="jab lon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8050" y="2204864"/>
            <a:ext cx="3447901" cy="4057563"/>
          </a:xfrm>
          <a:prstGeom prst="rect">
            <a:avLst/>
          </a:prstGeom>
          <a:noFill/>
          <a:ln w="317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2" name="pole tekstowe 11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Wprowadzenie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Kto wymyślił to nowe rozwiązanie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??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251520" y="2204864"/>
            <a:ext cx="84249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cs-CZ" dirty="0" smtClean="0"/>
              <a:t>Zadanie określone przez Mr. Dalibor Dědek – PREZES JABLOTRON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GB" dirty="0" smtClean="0"/>
              <a:t>In</a:t>
            </a:r>
            <a:r>
              <a:rPr lang="pl-PL" dirty="0" smtClean="0"/>
              <a:t>formacje wejściowe od</a:t>
            </a:r>
            <a:r>
              <a:rPr lang="cs-CZ" dirty="0" smtClean="0"/>
              <a:t> instalatorów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Zwrotna informacja od użytkowników</a:t>
            </a:r>
            <a:endParaRPr lang="cs-CZ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cs-CZ" dirty="0" smtClean="0"/>
              <a:t>Nasza wizja systemu</a:t>
            </a:r>
          </a:p>
          <a:p>
            <a:pPr marL="1143000" lvl="2" indent="-2286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cs-CZ" dirty="0" smtClean="0"/>
              <a:t>Elastyczny</a:t>
            </a:r>
          </a:p>
          <a:p>
            <a:pPr marL="1143000" lvl="2" indent="-2286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cs-CZ" dirty="0" smtClean="0"/>
              <a:t>Zrozumiały</a:t>
            </a:r>
          </a:p>
          <a:p>
            <a:pPr marL="1143000" lvl="2" indent="-2286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cs-CZ" dirty="0" smtClean="0"/>
              <a:t>Funkcjonalny</a:t>
            </a:r>
            <a:endParaRPr lang="cs-CZ" dirty="0"/>
          </a:p>
        </p:txBody>
      </p:sp>
      <p:pic>
        <p:nvPicPr>
          <p:cNvPr id="15" name="Picture 7" descr="MC900441988[1]"/>
          <p:cNvPicPr>
            <a:picLocks noChangeAspect="1" noChangeArrowheads="1"/>
          </p:cNvPicPr>
          <p:nvPr/>
        </p:nvPicPr>
        <p:blipFill>
          <a:blip r:embed="rId4" cstate="print">
            <a:lum bright="-12000"/>
          </a:blip>
          <a:srcRect/>
          <a:stretch>
            <a:fillRect/>
          </a:stretch>
        </p:blipFill>
        <p:spPr bwMode="auto">
          <a:xfrm>
            <a:off x="7308304" y="2276872"/>
            <a:ext cx="12700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MC900441942[1]"/>
          <p:cNvPicPr>
            <a:picLocks noChangeAspect="1" noChangeArrowheads="1"/>
          </p:cNvPicPr>
          <p:nvPr/>
        </p:nvPicPr>
        <p:blipFill>
          <a:blip r:embed="rId5" cstate="print">
            <a:lum bright="-12000"/>
          </a:blip>
          <a:srcRect/>
          <a:stretch>
            <a:fillRect/>
          </a:stretch>
        </p:blipFill>
        <p:spPr bwMode="auto">
          <a:xfrm>
            <a:off x="7032079" y="4151710"/>
            <a:ext cx="1908175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ole tekstowe 1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– komunikacja 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0" y="17008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Twój Jablotron przykład I </a:t>
            </a:r>
            <a:r>
              <a:rPr lang="pl-PL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Możesz zobaczyć status alarmu i wiele więcej…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7" descr="jab lone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3260" y="2204864"/>
            <a:ext cx="3377480" cy="3972745"/>
          </a:xfrm>
          <a:prstGeom prst="rect">
            <a:avLst/>
          </a:prstGeom>
          <a:noFill/>
          <a:ln w="317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– automatyzacja 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 wyjścia PG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0" y="2132856"/>
            <a:ext cx="8460432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cs-CZ" dirty="0" smtClean="0"/>
              <a:t>Załączanie urządzeń, obsługa zamków elektrycznych, itp.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cs-CZ" dirty="0" smtClean="0"/>
              <a:t>Wskazanie statusu (otwarcie garażu powyżej 30 min., załączenie, etc.)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cs-CZ" dirty="0" smtClean="0"/>
              <a:t>Moduły PG BUS oraz RADIOWEB</a:t>
            </a:r>
            <a:endParaRPr lang="cs-CZ" dirty="0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5724128" y="4005064"/>
            <a:ext cx="2782888" cy="1439863"/>
          </a:xfrm>
          <a:prstGeom prst="rect">
            <a:avLst/>
          </a:prstGeom>
          <a:solidFill>
            <a:srgbClr val="FABB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cs-CZ" dirty="0"/>
              <a:t>Funkcja wyjścia PG</a:t>
            </a:r>
          </a:p>
          <a:p>
            <a:pPr>
              <a:buFont typeface="Symbol" pitchFamily="18" charset="2"/>
              <a:buChar char="-"/>
            </a:pPr>
            <a:r>
              <a:rPr lang="cs-CZ" sz="1400" b="0" dirty="0"/>
              <a:t> impuls</a:t>
            </a:r>
          </a:p>
          <a:p>
            <a:pPr>
              <a:buFont typeface="Symbol" pitchFamily="18" charset="2"/>
              <a:buChar char="-"/>
            </a:pPr>
            <a:r>
              <a:rPr lang="cs-CZ" sz="1400" b="0" dirty="0"/>
              <a:t> załącz/wyłącz</a:t>
            </a:r>
          </a:p>
          <a:p>
            <a:pPr>
              <a:buFont typeface="Symbol" pitchFamily="18" charset="2"/>
              <a:buChar char="-"/>
            </a:pPr>
            <a:r>
              <a:rPr lang="cs-CZ" sz="1400" b="0" dirty="0"/>
              <a:t> monitor</a:t>
            </a:r>
          </a:p>
          <a:p>
            <a:pPr>
              <a:buFont typeface="Symbol" pitchFamily="18" charset="2"/>
              <a:buChar char="-"/>
            </a:pPr>
            <a:r>
              <a:rPr lang="cs-CZ" sz="1400" b="0" dirty="0"/>
              <a:t> monitor opóźniona</a:t>
            </a:r>
          </a:p>
          <a:p>
            <a:pPr>
              <a:buFont typeface="Symbol" pitchFamily="18" charset="2"/>
              <a:buChar char="-"/>
            </a:pPr>
            <a:r>
              <a:rPr lang="cs-CZ" sz="1400" b="0" dirty="0"/>
              <a:t> kopiuj status</a:t>
            </a: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3965178" y="3519289"/>
            <a:ext cx="1604963" cy="801688"/>
          </a:xfrm>
          <a:prstGeom prst="rect">
            <a:avLst/>
          </a:prstGeom>
          <a:solidFill>
            <a:srgbClr val="FABB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cs-CZ"/>
              <a:t>Blokowanie</a:t>
            </a:r>
          </a:p>
          <a:p>
            <a:pPr>
              <a:buFont typeface="Symbol" pitchFamily="18" charset="2"/>
              <a:buChar char="-"/>
            </a:pPr>
            <a:r>
              <a:rPr lang="cs-CZ" sz="1400" b="0"/>
              <a:t> </a:t>
            </a:r>
            <a:r>
              <a:rPr lang="pl-PL" sz="1400" b="0"/>
              <a:t>urządzęń</a:t>
            </a:r>
            <a:endParaRPr lang="cs-CZ" sz="1400" b="0"/>
          </a:p>
          <a:p>
            <a:pPr>
              <a:buFont typeface="Symbol" pitchFamily="18" charset="2"/>
              <a:buChar char="-"/>
            </a:pPr>
            <a:r>
              <a:rPr lang="cs-CZ" sz="1400" b="0"/>
              <a:t> sekcji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777478" y="3798689"/>
            <a:ext cx="2813050" cy="1865313"/>
          </a:xfrm>
          <a:prstGeom prst="rect">
            <a:avLst/>
          </a:prstGeom>
          <a:solidFill>
            <a:srgbClr val="FABB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/>
              <a:t>Aktywacja</a:t>
            </a:r>
            <a:endParaRPr lang="cs-CZ" sz="1600" b="0"/>
          </a:p>
          <a:p>
            <a:pPr>
              <a:buFont typeface="Symbol" pitchFamily="18" charset="2"/>
              <a:buChar char="-"/>
            </a:pPr>
            <a:r>
              <a:rPr lang="cs-CZ" sz="1400" b="0"/>
              <a:t> segment na klawiaturze</a:t>
            </a:r>
          </a:p>
          <a:p>
            <a:pPr>
              <a:buFont typeface="Symbol" pitchFamily="18" charset="2"/>
              <a:buChar char="-"/>
            </a:pPr>
            <a:r>
              <a:rPr lang="cs-CZ" sz="1400" b="0"/>
              <a:t> segment na klaw. z autoryzacją</a:t>
            </a:r>
          </a:p>
          <a:p>
            <a:pPr>
              <a:buFont typeface="Symbol" pitchFamily="18" charset="2"/>
              <a:buChar char="-"/>
            </a:pPr>
            <a:r>
              <a:rPr lang="cs-CZ" sz="1400" b="0"/>
              <a:t> tylko autoryzacja</a:t>
            </a:r>
          </a:p>
          <a:p>
            <a:pPr>
              <a:buFont typeface="Symbol" pitchFamily="18" charset="2"/>
              <a:buChar char="-"/>
            </a:pPr>
            <a:r>
              <a:rPr lang="cs-CZ" sz="1400" b="0"/>
              <a:t> czujnik lub pilot</a:t>
            </a:r>
          </a:p>
          <a:p>
            <a:pPr>
              <a:buFont typeface="Symbol" pitchFamily="18" charset="2"/>
              <a:buChar char="-"/>
            </a:pPr>
            <a:r>
              <a:rPr lang="cs-CZ" sz="1400" b="0"/>
              <a:t> CLIP</a:t>
            </a:r>
          </a:p>
          <a:p>
            <a:pPr>
              <a:buFont typeface="Symbol" pitchFamily="18" charset="2"/>
              <a:buChar char="-"/>
            </a:pPr>
            <a:r>
              <a:rPr lang="cs-CZ" sz="1400" b="0"/>
              <a:t> komenda SMS</a:t>
            </a:r>
          </a:p>
          <a:p>
            <a:pPr>
              <a:buFont typeface="Symbol" pitchFamily="18" charset="2"/>
              <a:buChar char="-"/>
            </a:pPr>
            <a:r>
              <a:rPr lang="cs-CZ" sz="1400" b="0"/>
              <a:t> zdarzenie w systemie</a:t>
            </a:r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3642916" y="4963914"/>
            <a:ext cx="5111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>
            <a:off x="4568428" y="4968677"/>
            <a:ext cx="11493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 flipH="1">
            <a:off x="4573191" y="5043289"/>
            <a:ext cx="0" cy="1635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21" name="Line 13"/>
          <p:cNvSpPr>
            <a:spLocks noChangeShapeType="1"/>
          </p:cNvSpPr>
          <p:nvPr/>
        </p:nvSpPr>
        <p:spPr bwMode="auto">
          <a:xfrm>
            <a:off x="4173141" y="4992489"/>
            <a:ext cx="431800" cy="127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22" name="Oval 14"/>
          <p:cNvSpPr>
            <a:spLocks noChangeArrowheads="1"/>
          </p:cNvSpPr>
          <p:nvPr/>
        </p:nvSpPr>
        <p:spPr bwMode="auto">
          <a:xfrm>
            <a:off x="4085828" y="4921052"/>
            <a:ext cx="88900" cy="8890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>
            <a:off x="4373166" y="4371777"/>
            <a:ext cx="0" cy="677862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415528" y="5933877"/>
            <a:ext cx="8305800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cs-CZ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Ten system, to znacznie więcej niż ochrona…</a:t>
            </a:r>
          </a:p>
        </p:txBody>
      </p:sp>
      <p:sp>
        <p:nvSpPr>
          <p:cNvPr id="25" name="pole tekstowe 24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– automatyzacja 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 wyjścia PG – programowanie w </a:t>
            </a:r>
            <a:r>
              <a:rPr lang="pl-PL" sz="24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F-link</a:t>
            </a:r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SW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17" descr="f-link-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251387"/>
            <a:ext cx="7344816" cy="403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ole tekstowe 11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– kontrola 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Klawiatura z opatentowanym systemem kontroli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0" y="2132856"/>
            <a:ext cx="5220072" cy="336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Łatwa 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Łatwa i dobrze zaprojektowana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Jak światła drogowe</a:t>
            </a:r>
            <a:endParaRPr lang="cs-CZ" sz="1600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Fajna 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Obsługa różnych funkcji poprzez segmenty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Elastyczna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Idealnie dopasowana do instalacji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Rozmiar i funkcje</a:t>
            </a:r>
            <a:endParaRPr lang="cs-CZ" sz="1600" dirty="0">
              <a:solidFill>
                <a:srgbClr val="000000"/>
              </a:solidFill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420888"/>
            <a:ext cx="2770188" cy="3497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7559105" y="4065538"/>
            <a:ext cx="998537" cy="6572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marL="342900" indent="-341313" defTabSz="449263"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>
                <a:solidFill>
                  <a:srgbClr val="FFFFFF"/>
                </a:solidFill>
                <a:cs typeface="Arial" charset="0"/>
              </a:rPr>
              <a:t>Moduł</a:t>
            </a:r>
          </a:p>
          <a:p>
            <a:pPr marL="342900" indent="-341313" defTabSz="449263"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>
                <a:solidFill>
                  <a:srgbClr val="FFFFFF"/>
                </a:solidFill>
                <a:cs typeface="Arial" charset="0"/>
              </a:rPr>
              <a:t>dostępu</a:t>
            </a: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H="1">
            <a:off x="7162230" y="4437013"/>
            <a:ext cx="488950" cy="1588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7722617" y="2547888"/>
            <a:ext cx="1201738" cy="6572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marL="342900" indent="-341313" defTabSz="449263"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>
                <a:solidFill>
                  <a:srgbClr val="FFFFFF"/>
                </a:solidFill>
                <a:cs typeface="Arial" charset="0"/>
              </a:rPr>
              <a:t>Segment</a:t>
            </a:r>
            <a:r>
              <a:rPr lang="pl-PL">
                <a:solidFill>
                  <a:srgbClr val="FFFFFF"/>
                </a:solidFill>
                <a:cs typeface="Arial" charset="0"/>
              </a:rPr>
              <a:t>y</a:t>
            </a:r>
          </a:p>
          <a:p>
            <a:pPr marL="342900" indent="-341313" defTabSz="449263"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pl-PL">
                <a:solidFill>
                  <a:srgbClr val="FFFFFF"/>
                </a:solidFill>
                <a:cs typeface="Arial" charset="0"/>
              </a:rPr>
              <a:t>sterujące</a:t>
            </a:r>
            <a:endParaRPr lang="cs-CZ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flipH="1">
            <a:off x="7209855" y="2608213"/>
            <a:ext cx="231775" cy="1588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 flipH="1">
            <a:off x="7206680" y="3243213"/>
            <a:ext cx="231775" cy="1588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>
            <a:off x="7451155" y="2585988"/>
            <a:ext cx="1587" cy="671513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 flipH="1">
            <a:off x="7471792" y="2924126"/>
            <a:ext cx="236538" cy="1587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23" name="pole tekstowe 22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– kontrola 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Moduły dostępu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0" y="2132856"/>
            <a:ext cx="5220072" cy="1627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Weryfikują tożsamość użytkownika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RFID + klawiatura + LCD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RFID + klawiatura 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RFID </a:t>
            </a: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1102" y="2324423"/>
            <a:ext cx="2649538" cy="3346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7215" y="4010348"/>
            <a:ext cx="2332037" cy="1789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3068960"/>
            <a:ext cx="2517775" cy="2622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419100" y="5944122"/>
            <a:ext cx="8305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Złoty środek między prostotą i </a:t>
            </a:r>
            <a:r>
              <a:rPr lang="pl-PL" sz="1400" b="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funkcjonalnością</a:t>
            </a:r>
            <a:r>
              <a:rPr lang="cs-CZ" sz="1400" b="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… </a:t>
            </a:r>
            <a:endParaRPr lang="cs-CZ" sz="1400" b="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– kontrola 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Segmenty sterowania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0" y="2060848"/>
            <a:ext cx="8820472" cy="4116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Elastycznie dopasowany, posiada wiele funkcji: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Uzbrojenie/rozbrojenie sekcji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Uzbrojenie częściowe/Uzbrojenie pełne/Rozbrojenie sekcji 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PG </a:t>
            </a:r>
            <a:r>
              <a:rPr lang="en-US" sz="1600" dirty="0" smtClean="0">
                <a:solidFill>
                  <a:srgbClr val="000000"/>
                </a:solidFill>
              </a:rPr>
              <a:t>o</a:t>
            </a:r>
            <a:r>
              <a:rPr lang="cs-CZ" sz="1600" dirty="0" smtClean="0">
                <a:solidFill>
                  <a:srgbClr val="000000"/>
                </a:solidFill>
              </a:rPr>
              <a:t>n/</a:t>
            </a:r>
            <a:r>
              <a:rPr lang="en-US" sz="1600" dirty="0" smtClean="0">
                <a:solidFill>
                  <a:srgbClr val="000000"/>
                </a:solidFill>
              </a:rPr>
              <a:t>o</a:t>
            </a:r>
            <a:r>
              <a:rPr lang="cs-CZ" sz="1600" dirty="0" smtClean="0">
                <a:solidFill>
                  <a:srgbClr val="000000"/>
                </a:solidFill>
              </a:rPr>
              <a:t>ff bez autoryzacji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PG </a:t>
            </a:r>
            <a:r>
              <a:rPr lang="en-US" sz="1600" dirty="0" smtClean="0">
                <a:solidFill>
                  <a:srgbClr val="000000"/>
                </a:solidFill>
              </a:rPr>
              <a:t>o</a:t>
            </a:r>
            <a:r>
              <a:rPr lang="cs-CZ" sz="1600" dirty="0" smtClean="0">
                <a:solidFill>
                  <a:srgbClr val="000000"/>
                </a:solidFill>
              </a:rPr>
              <a:t>n/</a:t>
            </a:r>
            <a:r>
              <a:rPr lang="en-US" sz="1600" dirty="0" smtClean="0">
                <a:solidFill>
                  <a:srgbClr val="000000"/>
                </a:solidFill>
              </a:rPr>
              <a:t>o</a:t>
            </a:r>
            <a:r>
              <a:rPr lang="cs-CZ" sz="1600" dirty="0" smtClean="0">
                <a:solidFill>
                  <a:srgbClr val="000000"/>
                </a:solidFill>
              </a:rPr>
              <a:t>ff z autoryzacją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Wezwanie pomocy (zdrowie, pożar, </a:t>
            </a:r>
            <a:r>
              <a:rPr lang="pl-PL" sz="1600" dirty="0" smtClean="0">
                <a:solidFill>
                  <a:srgbClr val="000000"/>
                </a:solidFill>
              </a:rPr>
              <a:t>napad</a:t>
            </a:r>
            <a:r>
              <a:rPr lang="cs-CZ" sz="1600" dirty="0" smtClean="0">
                <a:solidFill>
                  <a:srgbClr val="000000"/>
                </a:solidFill>
              </a:rPr>
              <a:t>) bez autoryzacji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Wezwanie pomocy z autoryzacją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Wskazanie statusu sekcji</a:t>
            </a:r>
            <a:r>
              <a:rPr lang="cs-CZ" sz="1600" dirty="0" smtClean="0">
                <a:solidFill>
                  <a:srgbClr val="000000"/>
                </a:solidFill>
              </a:rPr>
              <a:t> 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Wskazanie statusu wyjścia PG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sz="1600" dirty="0">
              <a:solidFill>
                <a:srgbClr val="000000"/>
              </a:solidFill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419100" y="5944122"/>
            <a:ext cx="8305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Obróć się o 360° i kliknij. Otwórz śrubokrętem i wsuń wydrukowany w F-link opis. </a:t>
            </a:r>
            <a:endParaRPr lang="cs-CZ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293096"/>
            <a:ext cx="4222750" cy="195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6481763" y="5597525"/>
            <a:ext cx="1154112" cy="382588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lIns="54000" tIns="54000" rIns="54000" bIns="54000" anchor="ctr">
            <a:spAutoFit/>
          </a:bodyPr>
          <a:lstStyle/>
          <a:p>
            <a:pPr marL="342900" indent="-341313" algn="ctr" defTabSz="449263"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>
                <a:solidFill>
                  <a:srgbClr val="FFFFFF"/>
                </a:solidFill>
                <a:cs typeface="Arial" charset="0"/>
              </a:rPr>
              <a:t>Nazwa</a:t>
            </a: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4413250" y="5470525"/>
            <a:ext cx="439738" cy="382588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>
                <a:solidFill>
                  <a:srgbClr val="FFFFFF"/>
                </a:solidFill>
                <a:cs typeface="Arial" charset="0"/>
              </a:rPr>
              <a:t>Off</a:t>
            </a:r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 flipV="1">
            <a:off x="8431213" y="5010150"/>
            <a:ext cx="1587" cy="593725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 flipV="1">
            <a:off x="7040563" y="4800600"/>
            <a:ext cx="1587" cy="860425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1" name="Line 12"/>
          <p:cNvSpPr>
            <a:spLocks noChangeShapeType="1"/>
          </p:cNvSpPr>
          <p:nvPr/>
        </p:nvSpPr>
        <p:spPr bwMode="auto">
          <a:xfrm flipV="1">
            <a:off x="4675188" y="4905375"/>
            <a:ext cx="412750" cy="573088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8242300" y="5530850"/>
            <a:ext cx="427038" cy="382588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>
                <a:solidFill>
                  <a:srgbClr val="FFFFFF"/>
                </a:solidFill>
                <a:cs typeface="Arial" charset="0"/>
              </a:rPr>
              <a:t>On</a:t>
            </a:r>
          </a:p>
        </p:txBody>
      </p:sp>
      <p:sp>
        <p:nvSpPr>
          <p:cNvPr id="23" name="pole tekstowe 22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293096"/>
            <a:ext cx="1971675" cy="197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204864"/>
            <a:ext cx="1971675" cy="197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– kontrola 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Wybierz najlepiej dostosowaną klawiaturę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060848"/>
            <a:ext cx="8640960" cy="3893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Moduły dostępu</a:t>
            </a:r>
          </a:p>
          <a:p>
            <a:pPr marL="741363" lvl="1" indent="-284163" defTabSz="449263">
              <a:lnSpc>
                <a:spcPct val="13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Zgodnie z oczekiwaniem klienta</a:t>
            </a:r>
          </a:p>
          <a:p>
            <a:pPr marL="741363" lvl="1" indent="-284163" defTabSz="449263">
              <a:lnSpc>
                <a:spcPct val="13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karta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cs-CZ" sz="1600" dirty="0" smtClean="0">
                <a:solidFill>
                  <a:srgbClr val="000000"/>
                </a:solidFill>
              </a:rPr>
              <a:t>/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cs-CZ" sz="1600" dirty="0" smtClean="0">
                <a:solidFill>
                  <a:srgbClr val="000000"/>
                </a:solidFill>
              </a:rPr>
              <a:t>kod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cs-CZ" sz="1600" dirty="0" smtClean="0">
                <a:solidFill>
                  <a:srgbClr val="000000"/>
                </a:solidFill>
              </a:rPr>
              <a:t>/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cs-CZ" sz="1600" dirty="0" smtClean="0">
                <a:solidFill>
                  <a:srgbClr val="000000"/>
                </a:solidFill>
              </a:rPr>
              <a:t>LCD</a:t>
            </a:r>
          </a:p>
          <a:p>
            <a:pPr marL="741363" lvl="1" indent="-284163" defTabSz="449263">
              <a:lnSpc>
                <a:spcPct val="13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Zawsze 1 segment w komplecie</a:t>
            </a:r>
          </a:p>
          <a:p>
            <a:pPr marL="341313" indent="-341313" defTabSz="449263">
              <a:lnSpc>
                <a:spcPct val="13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Segmenty sterowania</a:t>
            </a:r>
          </a:p>
          <a:p>
            <a:pPr marL="741363" lvl="1" indent="-284163" defTabSz="449263">
              <a:lnSpc>
                <a:spcPct val="13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Ochrona, sterowanie, pomoc, wskazanie</a:t>
            </a:r>
          </a:p>
          <a:p>
            <a:pPr marL="741363" lvl="1" indent="-284163" defTabSz="449263">
              <a:lnSpc>
                <a:spcPct val="13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Aż do 20 segmentów na 1 klawiaturze</a:t>
            </a:r>
          </a:p>
          <a:p>
            <a:pPr marL="341313" indent="-341313" defTabSz="449263">
              <a:lnSpc>
                <a:spcPct val="13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Programowanie przez</a:t>
            </a:r>
            <a:r>
              <a:rPr lang="pt-BR" dirty="0" smtClean="0">
                <a:solidFill>
                  <a:srgbClr val="000000"/>
                </a:solidFill>
              </a:rPr>
              <a:t> F-Link</a:t>
            </a:r>
          </a:p>
          <a:p>
            <a:pPr marL="741363" lvl="1" indent="-284163" defTabSz="449263">
              <a:lnSpc>
                <a:spcPct val="13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t-BR" sz="1600" dirty="0" smtClean="0">
                <a:solidFill>
                  <a:srgbClr val="000000"/>
                </a:solidFill>
              </a:rPr>
              <a:t>Gra</a:t>
            </a:r>
            <a:r>
              <a:rPr lang="pl-PL" sz="1600" dirty="0" err="1" smtClean="0">
                <a:solidFill>
                  <a:srgbClr val="000000"/>
                </a:solidFill>
              </a:rPr>
              <a:t>ficzny</a:t>
            </a:r>
            <a:r>
              <a:rPr lang="pl-PL" sz="1600" dirty="0" smtClean="0">
                <a:solidFill>
                  <a:srgbClr val="000000"/>
                </a:solidFill>
              </a:rPr>
              <a:t> wyświetlacz</a:t>
            </a:r>
            <a:endParaRPr lang="pt-BR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3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Wydruk opisów dla segmentu</a:t>
            </a:r>
            <a:endParaRPr lang="cs-CZ" sz="1600" dirty="0">
              <a:solidFill>
                <a:srgbClr val="000000"/>
              </a:solidFill>
            </a:endParaRP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3212976"/>
            <a:ext cx="1971675" cy="197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" name="pole tekstowe 14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– kontrola 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Przypisanie pastylek i kart RFID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132856"/>
            <a:ext cx="8640960" cy="1809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Poprzez</a:t>
            </a:r>
            <a:r>
              <a:rPr lang="cs-CZ" dirty="0" smtClean="0"/>
              <a:t> F-Link </a:t>
            </a:r>
            <a:r>
              <a:rPr lang="en-GB" dirty="0" smtClean="0"/>
              <a:t>SW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Poprzez wprowadzenie kodu rejestrującego</a:t>
            </a:r>
            <a:endParaRPr lang="cs-CZ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Poprzez czytnik kart i pastylek</a:t>
            </a:r>
            <a:r>
              <a:rPr lang="cs-CZ" dirty="0" smtClean="0"/>
              <a:t> JA-190T</a:t>
            </a:r>
            <a:endParaRPr lang="en-GB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GB" dirty="0" smtClean="0"/>
              <a:t>Un</a:t>
            </a:r>
            <a:r>
              <a:rPr lang="pl-PL" dirty="0" err="1" smtClean="0"/>
              <a:t>ikalny</a:t>
            </a:r>
            <a:r>
              <a:rPr lang="pl-PL" dirty="0" smtClean="0"/>
              <a:t> kod</a:t>
            </a:r>
            <a:r>
              <a:rPr lang="en-GB" dirty="0" smtClean="0"/>
              <a:t> </a:t>
            </a:r>
            <a:r>
              <a:rPr lang="pl-PL" dirty="0" smtClean="0"/>
              <a:t>kart i pastylek</a:t>
            </a:r>
            <a:r>
              <a:rPr lang="en-GB" dirty="0" smtClean="0"/>
              <a:t> = </a:t>
            </a:r>
            <a:r>
              <a:rPr lang="pl-PL" dirty="0" smtClean="0"/>
              <a:t>większe bezpieczeństwo</a:t>
            </a:r>
            <a:endParaRPr lang="cs-CZ" dirty="0"/>
          </a:p>
        </p:txBody>
      </p:sp>
      <p:grpSp>
        <p:nvGrpSpPr>
          <p:cNvPr id="18" name="Grupa 17"/>
          <p:cNvGrpSpPr/>
          <p:nvPr/>
        </p:nvGrpSpPr>
        <p:grpSpPr>
          <a:xfrm>
            <a:off x="483903" y="3717032"/>
            <a:ext cx="8176195" cy="2765425"/>
            <a:chOff x="395536" y="3717032"/>
            <a:chExt cx="8176195" cy="2765425"/>
          </a:xfrm>
        </p:grpSpPr>
        <p:pic>
          <p:nvPicPr>
            <p:cNvPr id="15" name="Picture 7" descr="JA-190T_03_topview_righ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76056" y="3717032"/>
              <a:ext cx="3495675" cy="2765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8" descr="Karta-JA-100---JA-191J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5536" y="4207653"/>
              <a:ext cx="2736304" cy="2133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9" descr="JA-190j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29806" y="4113907"/>
              <a:ext cx="1422400" cy="203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pole tekstowe 18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Produkty z gamy JA-100</a:t>
            </a:r>
            <a:endParaRPr lang="pl-PL" sz="2400" b="1" dirty="0">
              <a:solidFill>
                <a:schemeClr val="bg1"/>
              </a:solidFill>
            </a:endParaRPr>
          </a:p>
        </p:txBody>
      </p:sp>
      <p:grpSp>
        <p:nvGrpSpPr>
          <p:cNvPr id="30" name="Grupa 29"/>
          <p:cNvGrpSpPr/>
          <p:nvPr/>
        </p:nvGrpSpPr>
        <p:grpSpPr>
          <a:xfrm>
            <a:off x="797397" y="1340768"/>
            <a:ext cx="7549207" cy="4920332"/>
            <a:chOff x="1068388" y="1544638"/>
            <a:chExt cx="7321550" cy="4716462"/>
          </a:xfrm>
        </p:grpSpPr>
        <p:pic>
          <p:nvPicPr>
            <p:cNvPr id="18" name="Picture 8" descr="JA-82-kontra-83-v3"/>
            <p:cNvPicPr>
              <a:picLocks noChangeAspect="1" noChangeArrowheads="1"/>
            </p:cNvPicPr>
            <p:nvPr/>
          </p:nvPicPr>
          <p:blipFill>
            <a:blip r:embed="rId4" cstate="print">
              <a:lum bright="-6000"/>
            </a:blip>
            <a:srcRect/>
            <a:stretch>
              <a:fillRect/>
            </a:stretch>
          </p:blipFill>
          <p:spPr bwMode="auto">
            <a:xfrm>
              <a:off x="1081088" y="2027238"/>
              <a:ext cx="1708150" cy="145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4" descr="Bez názvu-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40213" y="2082800"/>
              <a:ext cx="1062037" cy="134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3" descr="110p"/>
            <p:cNvPicPr>
              <a:picLocks noChangeAspect="1" noChangeArrowheads="1"/>
            </p:cNvPicPr>
            <p:nvPr/>
          </p:nvPicPr>
          <p:blipFill>
            <a:blip r:embed="rId6" cstate="print"/>
            <a:srcRect l="31044" t="19255" r="31020" b="22066"/>
            <a:stretch>
              <a:fillRect/>
            </a:stretch>
          </p:blipFill>
          <p:spPr bwMode="auto">
            <a:xfrm>
              <a:off x="7110413" y="2027238"/>
              <a:ext cx="903287" cy="139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7" descr="111a"/>
            <p:cNvPicPr>
              <a:picLocks noChangeAspect="1" noChangeArrowheads="1"/>
            </p:cNvPicPr>
            <p:nvPr/>
          </p:nvPicPr>
          <p:blipFill>
            <a:blip r:embed="rId7" cstate="print"/>
            <a:srcRect l="30000" t="10834" r="27553" b="13985"/>
            <a:stretch>
              <a:fillRect/>
            </a:stretch>
          </p:blipFill>
          <p:spPr bwMode="auto">
            <a:xfrm>
              <a:off x="1430338" y="4513263"/>
              <a:ext cx="935037" cy="165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7" descr="JA-110N_09_Bottomview_right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05225" y="4691063"/>
              <a:ext cx="2132013" cy="1365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8"/>
            <p:cNvSpPr>
              <a:spLocks noChangeArrowheads="1"/>
            </p:cNvSpPr>
            <p:nvPr/>
          </p:nvSpPr>
          <p:spPr bwMode="auto">
            <a:xfrm>
              <a:off x="1106488" y="1581150"/>
              <a:ext cx="1885950" cy="366713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C</a:t>
              </a:r>
              <a:r>
                <a:rPr lang="pl-PL">
                  <a:solidFill>
                    <a:schemeClr val="bg1"/>
                  </a:solidFill>
                </a:rPr>
                <a:t>entrale</a:t>
              </a:r>
              <a:endParaRPr lang="cs-CZ">
                <a:solidFill>
                  <a:schemeClr val="bg1"/>
                </a:solidFill>
              </a:endParaRP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>
              <a:off x="3941763" y="1544638"/>
              <a:ext cx="1657350" cy="366712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l-PL">
                  <a:solidFill>
                    <a:schemeClr val="bg1"/>
                  </a:solidFill>
                </a:rPr>
                <a:t>Sterowanie</a:t>
              </a:r>
              <a:endParaRPr lang="cs-CZ">
                <a:solidFill>
                  <a:schemeClr val="bg1"/>
                </a:solidFill>
              </a:endParaRPr>
            </a:p>
          </p:txBody>
        </p:sp>
        <p:sp>
          <p:nvSpPr>
            <p:cNvPr id="25" name="Rectangle 8"/>
            <p:cNvSpPr>
              <a:spLocks noChangeArrowheads="1"/>
            </p:cNvSpPr>
            <p:nvPr/>
          </p:nvSpPr>
          <p:spPr bwMode="auto">
            <a:xfrm>
              <a:off x="6732588" y="1544638"/>
              <a:ext cx="1657350" cy="366712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l-PL">
                  <a:solidFill>
                    <a:schemeClr val="bg1"/>
                  </a:solidFill>
                </a:rPr>
                <a:t>Czujniki</a:t>
              </a:r>
              <a:endParaRPr lang="cs-CZ">
                <a:solidFill>
                  <a:schemeClr val="bg1"/>
                </a:solidFill>
              </a:endParaRPr>
            </a:p>
          </p:txBody>
        </p:sp>
        <p:sp>
          <p:nvSpPr>
            <p:cNvPr id="26" name="Rectangle 8"/>
            <p:cNvSpPr>
              <a:spLocks noChangeArrowheads="1"/>
            </p:cNvSpPr>
            <p:nvPr/>
          </p:nvSpPr>
          <p:spPr bwMode="auto">
            <a:xfrm>
              <a:off x="1068388" y="3921125"/>
              <a:ext cx="1657350" cy="366713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S</a:t>
              </a:r>
              <a:r>
                <a:rPr lang="pl-PL">
                  <a:solidFill>
                    <a:schemeClr val="bg1"/>
                  </a:solidFill>
                </a:rPr>
                <a:t>yreny</a:t>
              </a:r>
              <a:endParaRPr lang="cs-CZ">
                <a:solidFill>
                  <a:schemeClr val="bg1"/>
                </a:solidFill>
              </a:endParaRPr>
            </a:p>
          </p:txBody>
        </p:sp>
        <p:pic>
          <p:nvPicPr>
            <p:cNvPr id="27" name="Picture 9" descr="cc_krabice_A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897688" y="4691063"/>
              <a:ext cx="1328737" cy="1570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Rectangle 8"/>
            <p:cNvSpPr>
              <a:spLocks noChangeArrowheads="1"/>
            </p:cNvSpPr>
            <p:nvPr/>
          </p:nvSpPr>
          <p:spPr bwMode="auto">
            <a:xfrm>
              <a:off x="3941763" y="3921125"/>
              <a:ext cx="1657350" cy="366713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cs-CZ">
                  <a:solidFill>
                    <a:schemeClr val="bg1"/>
                  </a:solidFill>
                </a:rPr>
                <a:t>Wyjścia PG</a:t>
              </a:r>
            </a:p>
          </p:txBody>
        </p:sp>
        <p:sp>
          <p:nvSpPr>
            <p:cNvPr id="29" name="Rectangle 8"/>
            <p:cNvSpPr>
              <a:spLocks noChangeArrowheads="1"/>
            </p:cNvSpPr>
            <p:nvPr/>
          </p:nvSpPr>
          <p:spPr bwMode="auto">
            <a:xfrm>
              <a:off x="6732588" y="3921125"/>
              <a:ext cx="1657350" cy="366713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l-PL">
                  <a:solidFill>
                    <a:schemeClr val="bg1"/>
                  </a:solidFill>
                </a:rPr>
                <a:t>Szyna </a:t>
              </a:r>
              <a:r>
                <a:rPr lang="en-GB">
                  <a:solidFill>
                    <a:schemeClr val="bg1"/>
                  </a:solidFill>
                </a:rPr>
                <a:t>BUS</a:t>
              </a:r>
              <a:endParaRPr lang="cs-CZ">
                <a:solidFill>
                  <a:schemeClr val="bg1"/>
                </a:solidFill>
              </a:endParaRPr>
            </a:p>
          </p:txBody>
        </p:sp>
      </p:grpSp>
      <p:sp>
        <p:nvSpPr>
          <p:cNvPr id="31" name="pole tekstowe 30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Centrale sterujące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rozmiary central sterujących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132856"/>
            <a:ext cx="8640960" cy="3652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JA-106K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Duża obudowa (</a:t>
            </a:r>
            <a:r>
              <a:rPr lang="pl-PL" sz="1600" dirty="0" smtClean="0">
                <a:solidFill>
                  <a:srgbClr val="000000"/>
                </a:solidFill>
              </a:rPr>
              <a:t>zasilacz</a:t>
            </a:r>
            <a:r>
              <a:rPr lang="cs-CZ" sz="1600" dirty="0" smtClean="0">
                <a:solidFill>
                  <a:srgbClr val="000000"/>
                </a:solidFill>
              </a:rPr>
              <a:t>, miejsce na duży akumulator)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Duży system magistralowy BUS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Duży system bezprzewodowy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JA-101K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Mniejsza obudowa                                                                                              (zasilacz, miejsce na mały akumulator)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Mały i średni system magistralowy BUS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M</a:t>
            </a:r>
            <a:r>
              <a:rPr lang="pl-PL" sz="1600" dirty="0" err="1" smtClean="0">
                <a:solidFill>
                  <a:srgbClr val="000000"/>
                </a:solidFill>
              </a:rPr>
              <a:t>ały</a:t>
            </a:r>
            <a:r>
              <a:rPr lang="pl-PL" sz="1600" dirty="0" smtClean="0">
                <a:solidFill>
                  <a:srgbClr val="000000"/>
                </a:solidFill>
              </a:rPr>
              <a:t> i średni system bezprzewodowy</a:t>
            </a:r>
            <a:r>
              <a:rPr lang="en-GB" sz="1600" dirty="0" smtClean="0">
                <a:solidFill>
                  <a:srgbClr val="000000"/>
                </a:solidFill>
              </a:rPr>
              <a:t>.</a:t>
            </a:r>
            <a:endParaRPr lang="cs-CZ" sz="1600" dirty="0">
              <a:solidFill>
                <a:srgbClr val="000000"/>
              </a:solidFill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 cstate="print">
            <a:lum bright="-6000"/>
          </a:blip>
          <a:srcRect/>
          <a:stretch>
            <a:fillRect/>
          </a:stretch>
        </p:blipFill>
        <p:spPr bwMode="auto">
          <a:xfrm>
            <a:off x="5292080" y="3212976"/>
            <a:ext cx="3263900" cy="2770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pole tekstowe 1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Durex_Performax_Condom_LR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44408">
            <a:off x="304132" y="3771453"/>
            <a:ext cx="2943225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print"/>
          <a:srcRect l="4361" t="3679" r="5638" b="5122"/>
          <a:stretch>
            <a:fillRect/>
          </a:stretch>
        </p:blipFill>
        <p:spPr bwMode="auto">
          <a:xfrm>
            <a:off x="6300120" y="3573016"/>
            <a:ext cx="2459037" cy="2690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5045" y="3680966"/>
            <a:ext cx="1568450" cy="26019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Wprowadzenie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GB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źródła inspiracji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251520" y="2204864"/>
            <a:ext cx="8424936" cy="132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FontTx/>
              <a:buBlip>
                <a:blip r:embed="rId7"/>
              </a:buBlip>
            </a:pPr>
            <a:r>
              <a:rPr lang="pl-PL" dirty="0" smtClean="0"/>
              <a:t>Prezerwatywa</a:t>
            </a:r>
            <a:endParaRPr lang="cs-CZ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FontTx/>
              <a:buBlip>
                <a:blip r:embed="rId7"/>
              </a:buBlip>
            </a:pPr>
            <a:r>
              <a:rPr lang="pl-PL" dirty="0" smtClean="0"/>
              <a:t>Światła drogowe</a:t>
            </a:r>
            <a:endParaRPr lang="cs-CZ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FontTx/>
              <a:buBlip>
                <a:blip r:embed="rId7"/>
              </a:buBlip>
            </a:pPr>
            <a:r>
              <a:rPr lang="cs-CZ" dirty="0" smtClean="0"/>
              <a:t>Klocki LEGO</a:t>
            </a:r>
            <a:endParaRPr lang="cs-CZ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Centrale sterujące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JA-101K Centrala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132856"/>
            <a:ext cx="8640960" cy="2643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Stopień ochrony 2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Wbudowany komunikator GSM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1GB</a:t>
            </a:r>
            <a:r>
              <a:rPr lang="pl-PL" dirty="0" smtClean="0">
                <a:solidFill>
                  <a:srgbClr val="000000"/>
                </a:solidFill>
              </a:rPr>
              <a:t> karta pamięci</a:t>
            </a:r>
            <a:endParaRPr lang="cs-CZ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Akumulator 2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r>
              <a:rPr lang="cs-CZ" dirty="0" smtClean="0">
                <a:solidFill>
                  <a:srgbClr val="000000"/>
                </a:solidFill>
              </a:rPr>
              <a:t>6 Ah 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Pobór ciągły do</a:t>
            </a:r>
            <a:r>
              <a:rPr lang="cs-CZ" dirty="0" smtClean="0">
                <a:solidFill>
                  <a:srgbClr val="000000"/>
                </a:solidFill>
              </a:rPr>
              <a:t> 125 mA</a:t>
            </a:r>
          </a:p>
          <a:p>
            <a:pPr marL="341313" indent="-34131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sz="1600" dirty="0">
              <a:solidFill>
                <a:srgbClr val="000000"/>
              </a:solidFill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916832"/>
            <a:ext cx="4346575" cy="3617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95536" y="5944122"/>
            <a:ext cx="8305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Rozbudowany Oasis. Bez LAN na pokładzie.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Centrale sterujące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JA-101K Centrala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412776"/>
            <a:ext cx="5600700" cy="4476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387052" y="2828826"/>
            <a:ext cx="2409825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600">
                <a:solidFill>
                  <a:srgbClr val="FFFFFF"/>
                </a:solidFill>
                <a:cs typeface="Arial" charset="0"/>
              </a:rPr>
              <a:t>Podłączenie kom. PSTN</a:t>
            </a:r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>
            <a:off x="3036590" y="3168551"/>
            <a:ext cx="368300" cy="1588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1053802" y="4832251"/>
            <a:ext cx="1177925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600">
                <a:solidFill>
                  <a:srgbClr val="FFFFFF"/>
                </a:solidFill>
                <a:cs typeface="Arial" charset="0"/>
              </a:rPr>
              <a:t>Szyna BUS</a:t>
            </a:r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>
            <a:off x="2693690" y="5010051"/>
            <a:ext cx="685800" cy="1588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937915" y="4216301"/>
            <a:ext cx="1649412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600">
                <a:solidFill>
                  <a:srgbClr val="FFFFFF"/>
                </a:solidFill>
                <a:cs typeface="Arial" charset="0"/>
              </a:rPr>
              <a:t>Reset + sygnały</a:t>
            </a:r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>
            <a:off x="2585740" y="4387751"/>
            <a:ext cx="546100" cy="1588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872827" y="3465414"/>
            <a:ext cx="1587500" cy="596900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600">
                <a:solidFill>
                  <a:srgbClr val="FFFFFF"/>
                </a:solidFill>
                <a:cs typeface="Arial" charset="0"/>
              </a:rPr>
              <a:t>BUS RJ</a:t>
            </a:r>
          </a:p>
          <a:p>
            <a:pPr algn="ctr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600">
                <a:solidFill>
                  <a:srgbClr val="FFFFFF"/>
                </a:solidFill>
                <a:cs typeface="Arial" charset="0"/>
              </a:rPr>
              <a:t>(tylko JA-110R)</a:t>
            </a:r>
          </a:p>
        </p:txBody>
      </p:sp>
      <p:sp>
        <p:nvSpPr>
          <p:cNvPr id="24" name="Line 12"/>
          <p:cNvSpPr>
            <a:spLocks noChangeShapeType="1"/>
          </p:cNvSpPr>
          <p:nvPr/>
        </p:nvSpPr>
        <p:spPr bwMode="auto">
          <a:xfrm>
            <a:off x="2604790" y="3759101"/>
            <a:ext cx="1193800" cy="1588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>
            <a:off x="3782715" y="3755926"/>
            <a:ext cx="454025" cy="454025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4214515" y="5451376"/>
            <a:ext cx="536575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600">
                <a:solidFill>
                  <a:srgbClr val="FFFFFF"/>
                </a:solidFill>
                <a:cs typeface="Arial" charset="0"/>
              </a:rPr>
              <a:t>USB</a:t>
            </a:r>
          </a:p>
        </p:txBody>
      </p:sp>
      <p:sp>
        <p:nvSpPr>
          <p:cNvPr id="27" name="Line 15"/>
          <p:cNvSpPr>
            <a:spLocks noChangeShapeType="1"/>
          </p:cNvSpPr>
          <p:nvPr/>
        </p:nvSpPr>
        <p:spPr bwMode="auto">
          <a:xfrm flipV="1">
            <a:off x="4482802" y="5325964"/>
            <a:ext cx="1588" cy="146050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7267277" y="5814914"/>
            <a:ext cx="977900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>
                <a:solidFill>
                  <a:srgbClr val="FFFFFF"/>
                </a:solidFill>
                <a:cs typeface="Arial" charset="0"/>
              </a:rPr>
              <a:t>Zasilanie</a:t>
            </a:r>
            <a:endParaRPr lang="cs-CZ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" name="Line 17"/>
          <p:cNvSpPr>
            <a:spLocks noChangeShapeType="1"/>
          </p:cNvSpPr>
          <p:nvPr/>
        </p:nvSpPr>
        <p:spPr bwMode="auto">
          <a:xfrm flipV="1">
            <a:off x="8457902" y="5237064"/>
            <a:ext cx="1588" cy="222250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30" name="Line 18"/>
          <p:cNvSpPr>
            <a:spLocks noChangeShapeType="1"/>
          </p:cNvSpPr>
          <p:nvPr/>
        </p:nvSpPr>
        <p:spPr bwMode="auto">
          <a:xfrm flipV="1">
            <a:off x="8240415" y="5435501"/>
            <a:ext cx="228600" cy="231775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31" name="Rectangle 20"/>
          <p:cNvSpPr>
            <a:spLocks noChangeArrowheads="1"/>
          </p:cNvSpPr>
          <p:nvPr/>
        </p:nvSpPr>
        <p:spPr bwMode="auto">
          <a:xfrm>
            <a:off x="7300615" y="4001989"/>
            <a:ext cx="885825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>
                <a:solidFill>
                  <a:srgbClr val="FFFFFF"/>
                </a:solidFill>
                <a:cs typeface="Arial" charset="0"/>
              </a:rPr>
              <a:t>Sabotaż</a:t>
            </a:r>
            <a:endParaRPr lang="cs-CZ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2" name="Line 21"/>
          <p:cNvSpPr>
            <a:spLocks noChangeShapeType="1"/>
          </p:cNvSpPr>
          <p:nvPr/>
        </p:nvSpPr>
        <p:spPr bwMode="auto">
          <a:xfrm>
            <a:off x="8454727" y="4435376"/>
            <a:ext cx="1588" cy="152400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33" name="Line 22"/>
          <p:cNvSpPr>
            <a:spLocks noChangeShapeType="1"/>
          </p:cNvSpPr>
          <p:nvPr/>
        </p:nvSpPr>
        <p:spPr bwMode="auto">
          <a:xfrm>
            <a:off x="8165802" y="4157564"/>
            <a:ext cx="295275" cy="295275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34" name="pole tekstowe 3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8" descr="JA-106K_10_ins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916832"/>
            <a:ext cx="433546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Centrale sterujące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JA-106K Centrala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132856"/>
            <a:ext cx="8640960" cy="285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Zbudowana na podstawie</a:t>
            </a:r>
            <a:r>
              <a:rPr lang="cs-CZ" dirty="0" smtClean="0">
                <a:solidFill>
                  <a:srgbClr val="000000"/>
                </a:solidFill>
              </a:rPr>
              <a:t> JA-101K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Pełne możliwości systemu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400" dirty="0" smtClean="0">
                <a:solidFill>
                  <a:srgbClr val="000000"/>
                </a:solidFill>
              </a:rPr>
              <a:t>GSM oraz LAN komunikator na pokładzie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2 x szyna cyfrowa BUS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400" dirty="0" smtClean="0">
                <a:solidFill>
                  <a:srgbClr val="000000"/>
                </a:solidFill>
              </a:rPr>
              <a:t>długość BUS 2 x 500 m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Akumulator 18 Ah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400" dirty="0" smtClean="0">
                <a:solidFill>
                  <a:srgbClr val="000000"/>
                </a:solidFill>
              </a:rPr>
              <a:t>Pobór ciągły do</a:t>
            </a:r>
            <a:r>
              <a:rPr lang="cs-CZ" sz="1400" dirty="0" smtClean="0">
                <a:solidFill>
                  <a:srgbClr val="000000"/>
                </a:solidFill>
              </a:rPr>
              <a:t> 1,2 A</a:t>
            </a:r>
            <a:endParaRPr lang="cs-CZ" sz="1400" dirty="0">
              <a:solidFill>
                <a:srgbClr val="000000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95536" y="5944122"/>
            <a:ext cx="8305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Rozbudowany Oasis. Bez LAN na pokładzie.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Centrale sterujące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JA-101K Centrala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772816"/>
            <a:ext cx="5259387" cy="3644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1824062" y="4854154"/>
            <a:ext cx="977900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600">
                <a:solidFill>
                  <a:srgbClr val="FFFFFF"/>
                </a:solidFill>
                <a:cs typeface="Arial" charset="0"/>
              </a:rPr>
              <a:t>Zasilanie</a:t>
            </a:r>
          </a:p>
        </p:txBody>
      </p:sp>
      <p:sp>
        <p:nvSpPr>
          <p:cNvPr id="36" name="Line 7"/>
          <p:cNvSpPr>
            <a:spLocks noChangeShapeType="1"/>
          </p:cNvSpPr>
          <p:nvPr/>
        </p:nvSpPr>
        <p:spPr bwMode="auto">
          <a:xfrm flipV="1">
            <a:off x="2776562" y="3841329"/>
            <a:ext cx="466725" cy="1031875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2692425" y="5293891"/>
            <a:ext cx="874712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600">
                <a:solidFill>
                  <a:srgbClr val="FFFFFF"/>
                </a:solidFill>
                <a:cs typeface="Arial" charset="0"/>
              </a:rPr>
              <a:t>2x BUS </a:t>
            </a:r>
          </a:p>
        </p:txBody>
      </p:sp>
      <p:sp>
        <p:nvSpPr>
          <p:cNvPr id="38" name="Line 9"/>
          <p:cNvSpPr>
            <a:spLocks noChangeShapeType="1"/>
          </p:cNvSpPr>
          <p:nvPr/>
        </p:nvSpPr>
        <p:spPr bwMode="auto">
          <a:xfrm flipV="1">
            <a:off x="4424387" y="4812879"/>
            <a:ext cx="495300" cy="508000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39" name="Line 10"/>
          <p:cNvSpPr>
            <a:spLocks noChangeShapeType="1"/>
          </p:cNvSpPr>
          <p:nvPr/>
        </p:nvSpPr>
        <p:spPr bwMode="auto">
          <a:xfrm flipV="1">
            <a:off x="5021287" y="4847804"/>
            <a:ext cx="447675" cy="479425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40" name="Line 11"/>
          <p:cNvSpPr>
            <a:spLocks noChangeShapeType="1"/>
          </p:cNvSpPr>
          <p:nvPr/>
        </p:nvSpPr>
        <p:spPr bwMode="auto">
          <a:xfrm>
            <a:off x="3586187" y="5338341"/>
            <a:ext cx="1452563" cy="1588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41" name="Rectangle 12"/>
          <p:cNvSpPr>
            <a:spLocks noChangeArrowheads="1"/>
          </p:cNvSpPr>
          <p:nvPr/>
        </p:nvSpPr>
        <p:spPr bwMode="auto">
          <a:xfrm>
            <a:off x="6180162" y="2317329"/>
            <a:ext cx="523875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600">
                <a:solidFill>
                  <a:srgbClr val="FFFFFF"/>
                </a:solidFill>
                <a:cs typeface="Arial" charset="0"/>
              </a:rPr>
              <a:t>LAN</a:t>
            </a:r>
          </a:p>
        </p:txBody>
      </p:sp>
      <p:sp>
        <p:nvSpPr>
          <p:cNvPr id="42" name="Line 13"/>
          <p:cNvSpPr>
            <a:spLocks noChangeShapeType="1"/>
          </p:cNvSpPr>
          <p:nvPr/>
        </p:nvSpPr>
        <p:spPr bwMode="auto">
          <a:xfrm>
            <a:off x="6415112" y="2699916"/>
            <a:ext cx="1588" cy="1676400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3994175" y="1766466"/>
            <a:ext cx="3267075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600">
                <a:solidFill>
                  <a:srgbClr val="FFFFFF"/>
                </a:solidFill>
                <a:cs typeface="Arial" charset="0"/>
              </a:rPr>
              <a:t>Podłączenie komunikatora PSTN</a:t>
            </a:r>
          </a:p>
        </p:txBody>
      </p:sp>
      <p:sp>
        <p:nvSpPr>
          <p:cNvPr id="44" name="Line 15"/>
          <p:cNvSpPr>
            <a:spLocks noChangeShapeType="1"/>
          </p:cNvSpPr>
          <p:nvPr/>
        </p:nvSpPr>
        <p:spPr bwMode="auto">
          <a:xfrm>
            <a:off x="5183212" y="2125241"/>
            <a:ext cx="15875" cy="1230313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5543575" y="5670129"/>
            <a:ext cx="1644650" cy="596900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600">
                <a:solidFill>
                  <a:srgbClr val="FFFFFF"/>
                </a:solidFill>
                <a:cs typeface="Arial" charset="0"/>
              </a:rPr>
              <a:t>BUS RJ</a:t>
            </a:r>
          </a:p>
          <a:p>
            <a:pPr algn="ctr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600">
                <a:solidFill>
                  <a:srgbClr val="FFFFFF"/>
                </a:solidFill>
                <a:cs typeface="Arial" charset="0"/>
              </a:rPr>
              <a:t>(tylko JA-110R )</a:t>
            </a:r>
          </a:p>
        </p:txBody>
      </p:sp>
      <p:sp>
        <p:nvSpPr>
          <p:cNvPr id="46" name="Line 17"/>
          <p:cNvSpPr>
            <a:spLocks noChangeShapeType="1"/>
          </p:cNvSpPr>
          <p:nvPr/>
        </p:nvSpPr>
        <p:spPr bwMode="auto">
          <a:xfrm flipV="1">
            <a:off x="6105550" y="4482679"/>
            <a:ext cx="1587" cy="1231900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4" name="pole tekstowe 2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381328"/>
            <a:chOff x="0" y="476672"/>
            <a:chExt cx="9144000" cy="6381328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09320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Centrale sterujące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Centrale sterujące - różnice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4" name="Group 71"/>
          <p:cNvGraphicFramePr>
            <a:graphicFrameLocks noGrp="1"/>
          </p:cNvGraphicFramePr>
          <p:nvPr/>
        </p:nvGraphicFramePr>
        <p:xfrm>
          <a:off x="827584" y="2132856"/>
          <a:ext cx="7292975" cy="3832349"/>
        </p:xfrm>
        <a:graphic>
          <a:graphicData uri="http://schemas.openxmlformats.org/drawingml/2006/table">
            <a:tbl>
              <a:tblPr/>
              <a:tblGrid>
                <a:gridCol w="4276725"/>
                <a:gridCol w="1514475"/>
                <a:gridCol w="1501775"/>
              </a:tblGrid>
              <a:tr h="41275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JA-101K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JA-106K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Liczba linii (adresów)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120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Liczba użytkowników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300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911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Liczba sekcji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Liczba wyjść PG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32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Komunikator GSM/GPRS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YES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YES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Komunikator IP LAN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NIE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TAK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Raporty SMS i obsługa z telefonu</a:t>
                      </a: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do 8 użytk.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do 30 użytk.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Bateria podtrzymująca 12V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Ah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Ah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Dopuszczalna obciążalność ciągła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125mA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2A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Dopuszczalna obciążalność chwilowa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1A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oval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419100" y="6016130"/>
            <a:ext cx="8305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Urządzenia potrzebują pewną część zasobów prądowych dla zrobienia backup.</a:t>
            </a:r>
            <a:endParaRPr lang="cs-CZ" sz="1400" b="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radia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JA-110R Moduł radia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132856"/>
            <a:ext cx="8640960" cy="2113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Dwie możliwości podłączenia</a:t>
            </a:r>
            <a:endParaRPr lang="en-GB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Wewnątrz centrali sterującej</a:t>
            </a:r>
            <a:endParaRPr lang="cs-CZ" dirty="0" smtClean="0"/>
          </a:p>
          <a:p>
            <a:pPr marL="1143000" lvl="2" indent="-2286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cs-CZ" sz="1600" dirty="0" smtClean="0"/>
              <a:t>Wejście BUS RJ </a:t>
            </a: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Podłączenie do magistrali</a:t>
            </a:r>
            <a:r>
              <a:rPr lang="en-GB" dirty="0" smtClean="0"/>
              <a:t> BUS</a:t>
            </a:r>
            <a:endParaRPr lang="cs-CZ" dirty="0" smtClean="0"/>
          </a:p>
          <a:p>
            <a:pPr marL="1143000" lvl="2" indent="-2286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US" sz="1600" dirty="0" smtClean="0"/>
              <a:t>S</a:t>
            </a:r>
            <a:r>
              <a:rPr lang="cs-CZ" sz="1600" dirty="0" smtClean="0"/>
              <a:t>tandardowa szyna BUS</a:t>
            </a:r>
            <a:endParaRPr lang="cs-CZ" sz="1600" dirty="0"/>
          </a:p>
        </p:txBody>
      </p:sp>
      <p:pic>
        <p:nvPicPr>
          <p:cNvPr id="14" name="Picture 2" descr="V:\JA-110R\fotografie\png\JA-110R_10_inside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556792"/>
            <a:ext cx="1368425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V:\JA-110R\fotografie\png\JA-110R_05_frontview_fron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5037" y="1577429"/>
            <a:ext cx="1438275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ole tekstowe 14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Architektura radia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JA-110R Moduł radia - wnętrze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132856"/>
            <a:ext cx="5472608" cy="407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Adresowalny</a:t>
            </a:r>
            <a:r>
              <a:rPr lang="en-GB" dirty="0" smtClean="0"/>
              <a:t> – </a:t>
            </a:r>
            <a:r>
              <a:rPr lang="pl-PL" dirty="0" smtClean="0"/>
              <a:t>zajmuje 1 adres w systemie</a:t>
            </a:r>
            <a:endParaRPr lang="en-GB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Zasilanie z magistrali</a:t>
            </a:r>
            <a:r>
              <a:rPr lang="en-GB" dirty="0" smtClean="0"/>
              <a:t> BUS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Przypisywanie poprzez</a:t>
            </a:r>
            <a:r>
              <a:rPr lang="en-GB" dirty="0" smtClean="0"/>
              <a:t> TMP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en-US" dirty="0" smtClean="0"/>
              <a:t>Monitor</a:t>
            </a:r>
            <a:r>
              <a:rPr lang="pl-PL" dirty="0" smtClean="0"/>
              <a:t>uje poziom zakłóceń radiowych</a:t>
            </a:r>
            <a:endParaRPr lang="en-GB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Poziom niski</a:t>
            </a:r>
            <a:r>
              <a:rPr lang="en-GB" sz="1600" dirty="0" smtClean="0"/>
              <a:t> – </a:t>
            </a:r>
            <a:r>
              <a:rPr lang="pl-PL" sz="1600" dirty="0" smtClean="0"/>
              <a:t>zakłócenie dłużej niż</a:t>
            </a:r>
            <a:r>
              <a:rPr lang="en-GB" sz="1600" dirty="0" smtClean="0"/>
              <a:t> 30s </a:t>
            </a:r>
            <a:r>
              <a:rPr lang="pl-PL" sz="1600" dirty="0" smtClean="0"/>
              <a:t>w czasie</a:t>
            </a:r>
            <a:r>
              <a:rPr lang="en-GB" sz="1600" dirty="0" smtClean="0"/>
              <a:t> 60 s</a:t>
            </a:r>
            <a:r>
              <a:rPr lang="pl-PL" sz="1600" dirty="0" err="1" smtClean="0"/>
              <a:t>ekund</a:t>
            </a:r>
            <a:endParaRPr lang="en-GB" sz="1600" dirty="0" smtClean="0"/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sz="1600" dirty="0" smtClean="0"/>
              <a:t>Poziom wysoki</a:t>
            </a:r>
            <a:r>
              <a:rPr lang="en-GB" sz="1600" dirty="0" smtClean="0"/>
              <a:t> – </a:t>
            </a:r>
            <a:r>
              <a:rPr lang="pl-PL" sz="1600" dirty="0" smtClean="0"/>
              <a:t>zakłócenie dłużej niż</a:t>
            </a:r>
            <a:r>
              <a:rPr lang="en-GB" sz="1600" dirty="0" smtClean="0"/>
              <a:t> 10s </a:t>
            </a:r>
            <a:r>
              <a:rPr lang="pl-PL" sz="1600" dirty="0" smtClean="0"/>
              <a:t>w czasie</a:t>
            </a:r>
            <a:r>
              <a:rPr lang="en-GB" sz="1600" dirty="0" smtClean="0"/>
              <a:t> 20 se</a:t>
            </a:r>
            <a:r>
              <a:rPr lang="pl-PL" sz="1600" dirty="0" err="1" smtClean="0"/>
              <a:t>kund</a:t>
            </a:r>
            <a:endParaRPr lang="en-GB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en-GB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endParaRPr lang="cs-CZ" sz="1600" dirty="0"/>
          </a:p>
        </p:txBody>
      </p:sp>
      <p:pic>
        <p:nvPicPr>
          <p:cNvPr id="16" name="Picture 7" descr="GraphJA110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2060848"/>
            <a:ext cx="1631950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6224240" y="2551385"/>
            <a:ext cx="898525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FFFFFF"/>
                </a:solidFill>
                <a:cs typeface="Arial" charset="0"/>
              </a:rPr>
              <a:t>Tamper </a:t>
            </a:r>
            <a:endParaRPr lang="cs-CZ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>
            <a:off x="7178328" y="2719660"/>
            <a:ext cx="390525" cy="782638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5589240" y="5183460"/>
            <a:ext cx="534988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FFFFFF"/>
                </a:solidFill>
                <a:cs typeface="Arial" charset="0"/>
              </a:rPr>
              <a:t>BUS</a:t>
            </a:r>
            <a:endParaRPr lang="cs-CZ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 flipV="1">
            <a:off x="6679853" y="4746898"/>
            <a:ext cx="727075" cy="608012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6249640" y="1525860"/>
            <a:ext cx="795338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FFFFFF"/>
                </a:solidFill>
                <a:cs typeface="Arial" charset="0"/>
              </a:rPr>
              <a:t>Antena</a:t>
            </a:r>
            <a:endParaRPr lang="cs-CZ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>
            <a:off x="7118003" y="1668735"/>
            <a:ext cx="317500" cy="1588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>
            <a:off x="7391053" y="1646510"/>
            <a:ext cx="473075" cy="482600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7127528" y="5608910"/>
            <a:ext cx="976312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>
                <a:solidFill>
                  <a:srgbClr val="FFFFFF"/>
                </a:solidFill>
                <a:cs typeface="Arial" charset="0"/>
              </a:rPr>
              <a:t>Kabel RJ</a:t>
            </a:r>
            <a:endParaRPr lang="cs-CZ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 flipV="1">
            <a:off x="7614890" y="5169173"/>
            <a:ext cx="1588" cy="460375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419100" y="5949280"/>
            <a:ext cx="8305800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pl-PL" sz="16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Urządzenia są przypisane do centrali, nie do oddzielnych modułów radia</a:t>
            </a:r>
            <a:endParaRPr lang="cs-CZ" sz="1600" b="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Sterowanie w systemie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Możliwości sterowania – moduły dostępu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1191965" y="2196281"/>
            <a:ext cx="1657350" cy="368300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>
                <a:solidFill>
                  <a:srgbClr val="FFFFFF"/>
                </a:solidFill>
              </a:rPr>
              <a:t>JA-112E</a:t>
            </a:r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2640" y="2661419"/>
            <a:ext cx="1101725" cy="1392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65002" y="4942656"/>
            <a:ext cx="1390650" cy="1084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97115" y="4725169"/>
            <a:ext cx="930275" cy="1335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53902" y="3237681"/>
            <a:ext cx="1101725" cy="844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3" name="Picture 9"/>
          <p:cNvPicPr>
            <a:picLocks noChangeAspect="1" noChangeArrowheads="1"/>
          </p:cNvPicPr>
          <p:nvPr/>
        </p:nvPicPr>
        <p:blipFill>
          <a:blip r:embed="rId8" cstate="print"/>
          <a:srcRect l="14508" t="23515" r="19142" b="27655"/>
          <a:stretch>
            <a:fillRect/>
          </a:stretch>
        </p:blipFill>
        <p:spPr bwMode="auto">
          <a:xfrm>
            <a:off x="4139952" y="2924944"/>
            <a:ext cx="1101725" cy="1147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4" name="Rectangle 10"/>
          <p:cNvSpPr>
            <a:spLocks noChangeArrowheads="1"/>
          </p:cNvSpPr>
          <p:nvPr/>
        </p:nvSpPr>
        <p:spPr bwMode="auto">
          <a:xfrm>
            <a:off x="3922465" y="2196281"/>
            <a:ext cx="1657350" cy="368300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>
                <a:solidFill>
                  <a:srgbClr val="FFFFFF"/>
                </a:solidFill>
              </a:rPr>
              <a:t>JA-113E</a:t>
            </a:r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6481515" y="2196281"/>
            <a:ext cx="1657350" cy="368300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>
                <a:solidFill>
                  <a:srgbClr val="FFFFFF"/>
                </a:solidFill>
              </a:rPr>
              <a:t>JA-114E</a:t>
            </a:r>
          </a:p>
        </p:txBody>
      </p:sp>
      <p:sp>
        <p:nvSpPr>
          <p:cNvPr id="36" name="Rectangle 12"/>
          <p:cNvSpPr>
            <a:spLocks noChangeArrowheads="1"/>
          </p:cNvSpPr>
          <p:nvPr/>
        </p:nvSpPr>
        <p:spPr bwMode="auto">
          <a:xfrm>
            <a:off x="1190377" y="4298131"/>
            <a:ext cx="1657350" cy="368300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>
                <a:solidFill>
                  <a:srgbClr val="FFFFFF"/>
                </a:solidFill>
              </a:rPr>
              <a:t>JA-190J</a:t>
            </a: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3922465" y="4296544"/>
            <a:ext cx="1657350" cy="368300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>
                <a:solidFill>
                  <a:srgbClr val="FFFFFF"/>
                </a:solidFill>
              </a:rPr>
              <a:t>JA-191J</a:t>
            </a:r>
          </a:p>
        </p:txBody>
      </p:sp>
      <p:sp>
        <p:nvSpPr>
          <p:cNvPr id="38" name="Rectangle 14"/>
          <p:cNvSpPr>
            <a:spLocks noChangeArrowheads="1"/>
          </p:cNvSpPr>
          <p:nvPr/>
        </p:nvSpPr>
        <p:spPr bwMode="auto">
          <a:xfrm>
            <a:off x="6481515" y="4296544"/>
            <a:ext cx="1657350" cy="368300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>
                <a:solidFill>
                  <a:srgbClr val="FFFFFF"/>
                </a:solidFill>
              </a:rPr>
              <a:t>JA-110I</a:t>
            </a:r>
          </a:p>
        </p:txBody>
      </p:sp>
      <p:pic>
        <p:nvPicPr>
          <p:cNvPr id="39" name="Picture 15"/>
          <p:cNvPicPr>
            <a:picLocks noChangeAspect="1" noChangeArrowheads="1"/>
          </p:cNvPicPr>
          <p:nvPr/>
        </p:nvPicPr>
        <p:blipFill>
          <a:blip r:embed="rId9" cstate="print">
            <a:lum bright="-6000"/>
          </a:blip>
          <a:srcRect l="21057" t="27713" r="21886" b="32306"/>
          <a:stretch>
            <a:fillRect/>
          </a:stretch>
        </p:blipFill>
        <p:spPr bwMode="auto">
          <a:xfrm>
            <a:off x="6649790" y="4937894"/>
            <a:ext cx="1411287" cy="989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0" name="Text Box 16"/>
          <p:cNvSpPr txBox="1">
            <a:spLocks noChangeArrowheads="1"/>
          </p:cNvSpPr>
          <p:nvPr/>
        </p:nvSpPr>
        <p:spPr bwMode="auto">
          <a:xfrm>
            <a:off x="419100" y="5999536"/>
            <a:ext cx="8305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Dla klawiatur z modułem głosowym potrzebne są 3 pary przewodów.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"/>
          <p:cNvSpPr>
            <a:spLocks noChangeArrowheads="1"/>
          </p:cNvSpPr>
          <p:nvPr/>
        </p:nvSpPr>
        <p:spPr bwMode="auto">
          <a:xfrm>
            <a:off x="1187624" y="2636913"/>
            <a:ext cx="1728192" cy="648512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dirty="0" smtClean="0">
                <a:solidFill>
                  <a:srgbClr val="FFFFFF"/>
                </a:solidFill>
              </a:rPr>
              <a:t>JA-186JW</a:t>
            </a:r>
          </a:p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dirty="0" smtClean="0">
                <a:solidFill>
                  <a:srgbClr val="FFFFFF"/>
                </a:solidFill>
              </a:rPr>
              <a:t>JA-182J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6516216" y="2852936"/>
            <a:ext cx="1728192" cy="371513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dirty="0" smtClean="0">
                <a:solidFill>
                  <a:srgbClr val="FFFFFF"/>
                </a:solidFill>
              </a:rPr>
              <a:t>JA-187J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3923928" y="2852937"/>
            <a:ext cx="1728192" cy="371513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dirty="0" smtClean="0">
                <a:solidFill>
                  <a:srgbClr val="FFFFFF"/>
                </a:solidFill>
              </a:rPr>
              <a:t>JA-185J</a:t>
            </a:r>
            <a:endParaRPr lang="cs-CZ" dirty="0">
              <a:solidFill>
                <a:srgbClr val="FFFFFF"/>
              </a:solidFill>
            </a:endParaRPr>
          </a:p>
        </p:txBody>
      </p:sp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Sterowanie w systemie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Możliwości sterowania – piloty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 Box 16"/>
          <p:cNvSpPr txBox="1">
            <a:spLocks noChangeArrowheads="1"/>
          </p:cNvSpPr>
          <p:nvPr/>
        </p:nvSpPr>
        <p:spPr bwMode="auto">
          <a:xfrm>
            <a:off x="419100" y="5999536"/>
            <a:ext cx="8305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Dla klawiatur z modułem głosowym potrzebne są 3 pary przewodów.</a:t>
            </a: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395536" y="2189163"/>
            <a:ext cx="8389689" cy="417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46800" rIns="0" bIns="46800"/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b="0" dirty="0">
                <a:solidFill>
                  <a:srgbClr val="000000"/>
                </a:solidFill>
              </a:rPr>
              <a:t>Styl Oasis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b="0" dirty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b="0" dirty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b="0" dirty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b="0" dirty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b="0" dirty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b="0" dirty="0">
                <a:solidFill>
                  <a:srgbClr val="000000"/>
                </a:solidFill>
              </a:rPr>
              <a:t>Wkrótce</a:t>
            </a:r>
            <a:endParaRPr lang="cs-CZ" b="0" dirty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b="0" dirty="0">
                <a:solidFill>
                  <a:srgbClr val="000000"/>
                </a:solidFill>
              </a:rPr>
              <a:t>Piloty w nowych obudowach z dodatkowymi funkcjami</a:t>
            </a:r>
            <a:r>
              <a:rPr lang="cs-CZ" sz="1600" b="0" dirty="0">
                <a:solidFill>
                  <a:srgbClr val="000000"/>
                </a:solidFill>
              </a:rPr>
              <a:t> (2 i 4 przyciski)</a:t>
            </a:r>
          </a:p>
        </p:txBody>
      </p:sp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6525" y="3554413"/>
            <a:ext cx="1425575" cy="1306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3213" y="4329113"/>
            <a:ext cx="503237" cy="541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" name="Picture 9"/>
          <p:cNvPicPr>
            <a:picLocks noChangeAspect="1" noChangeArrowheads="1"/>
          </p:cNvPicPr>
          <p:nvPr/>
        </p:nvPicPr>
        <p:blipFill>
          <a:blip r:embed="rId6" cstate="print">
            <a:lum bright="-16000" contrast="6000"/>
          </a:blip>
          <a:srcRect l="2834" t="26497" r="26692" b="14136"/>
          <a:stretch>
            <a:fillRect/>
          </a:stretch>
        </p:blipFill>
        <p:spPr bwMode="auto">
          <a:xfrm>
            <a:off x="1360488" y="3665538"/>
            <a:ext cx="1290637" cy="1084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25688" y="4314825"/>
            <a:ext cx="503237" cy="541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5" name="Picture 11"/>
          <p:cNvPicPr>
            <a:picLocks noChangeAspect="1" noChangeArrowheads="1"/>
          </p:cNvPicPr>
          <p:nvPr/>
        </p:nvPicPr>
        <p:blipFill>
          <a:blip r:embed="rId7" cstate="print">
            <a:lum bright="2000"/>
          </a:blip>
          <a:srcRect l="4897" t="6213" r="4243" b="5162"/>
          <a:stretch>
            <a:fillRect/>
          </a:stretch>
        </p:blipFill>
        <p:spPr bwMode="auto">
          <a:xfrm>
            <a:off x="6483350" y="3514725"/>
            <a:ext cx="1704975" cy="1308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6038" y="4329113"/>
            <a:ext cx="503237" cy="541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7" name="Picture 2" descr="Z:\jezek\foto ja-100 new\ja-182j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6800" y="3605213"/>
            <a:ext cx="847725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pole tekstowe 22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Sterowanie w systemie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JA-112E Moduł dostępu z RFID BUS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132856"/>
            <a:ext cx="5328592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Tylko czytnik RFID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Unikalne partylki i karty RFID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Podświetlany przycisk źródło informacji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Sterowanie segmentem</a:t>
            </a:r>
            <a:r>
              <a:rPr lang="cs-CZ" sz="1600" dirty="0" smtClean="0">
                <a:solidFill>
                  <a:srgbClr val="000000"/>
                </a:solidFill>
              </a:rPr>
              <a:t> – określona informacja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SMS ze szczegółami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Dla mniejszych budynków i mieszkań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sterowanie tylko przez kartę</a:t>
            </a:r>
            <a:endParaRPr lang="cs-CZ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sterowanie zamkiem</a:t>
            </a:r>
            <a:endParaRPr lang="cs-CZ" sz="1600" dirty="0">
              <a:solidFill>
                <a:srgbClr val="000000"/>
              </a:solidFill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24632" y="5949280"/>
            <a:ext cx="8694737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 anchor="b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Podś. przycisk  = ogólna inf. o systemie  (</a:t>
            </a:r>
            <a:r>
              <a:rPr lang="en-GB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OK, Alarm, </a:t>
            </a:r>
            <a:r>
              <a:rPr lang="cs-CZ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błąd</a:t>
            </a:r>
            <a:r>
              <a:rPr lang="en-GB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itp.). Przypisanie wciśnięciem przycisku.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708920"/>
            <a:ext cx="2571750" cy="1973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8499078" y="2799408"/>
            <a:ext cx="388938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600">
                <a:solidFill>
                  <a:srgbClr val="FFFFFF"/>
                </a:solidFill>
                <a:cs typeface="Arial" charset="0"/>
              </a:rPr>
              <a:t>On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5025628" y="2837508"/>
            <a:ext cx="400050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600">
                <a:solidFill>
                  <a:srgbClr val="FFFFFF"/>
                </a:solidFill>
                <a:cs typeface="Arial" charset="0"/>
              </a:rPr>
              <a:t>Off</a:t>
            </a:r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>
            <a:off x="5527278" y="3012133"/>
            <a:ext cx="371475" cy="1587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 flipH="1">
            <a:off x="8108553" y="2983558"/>
            <a:ext cx="269875" cy="1587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4" name="Line 12"/>
          <p:cNvSpPr>
            <a:spLocks noChangeShapeType="1"/>
          </p:cNvSpPr>
          <p:nvPr/>
        </p:nvSpPr>
        <p:spPr bwMode="auto">
          <a:xfrm flipV="1">
            <a:off x="7668344" y="3428998"/>
            <a:ext cx="93662" cy="1224137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5292080" y="4725144"/>
            <a:ext cx="2752725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600">
                <a:solidFill>
                  <a:srgbClr val="FFFFFF"/>
                </a:solidFill>
                <a:cs typeface="Arial" charset="0"/>
              </a:rPr>
              <a:t>Aktywacja przez wciśnięcie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Wprowadzenie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LEGO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251520" y="2204864"/>
            <a:ext cx="8424936" cy="43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Możesz zbudować system zgodnie z życzeniami klientów</a:t>
            </a:r>
            <a:endParaRPr lang="cs-CZ" dirty="0"/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 cstate="print"/>
          <a:srcRect l="4361" t="3679" r="5638" b="5122"/>
          <a:stretch>
            <a:fillRect/>
          </a:stretch>
        </p:blipFill>
        <p:spPr bwMode="auto">
          <a:xfrm>
            <a:off x="5364088" y="2564904"/>
            <a:ext cx="3409950" cy="37306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14" name="pole tekstowe 1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Sterowanie w systemie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JA-113E Moduł dostępu z klawiaturą i RFID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132856"/>
            <a:ext cx="5328592" cy="3452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Czytnik RFID, klawiatura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400" dirty="0" smtClean="0">
                <a:solidFill>
                  <a:srgbClr val="000000"/>
                </a:solidFill>
              </a:rPr>
              <a:t>Sterowanie kodem lub pastylką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Architektura modułowa</a:t>
            </a:r>
            <a:endParaRPr lang="en-US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Zastosowanie w większości budynków</a:t>
            </a:r>
            <a:endParaRPr lang="cs-CZ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400" dirty="0" smtClean="0">
                <a:solidFill>
                  <a:srgbClr val="000000"/>
                </a:solidFill>
              </a:rPr>
              <a:t>Segmenty pokazują status w systemie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400" dirty="0" smtClean="0">
                <a:solidFill>
                  <a:srgbClr val="000000"/>
                </a:solidFill>
              </a:rPr>
              <a:t>Uzbrojenie</a:t>
            </a:r>
            <a:r>
              <a:rPr lang="en-US" sz="1400" dirty="0" smtClean="0">
                <a:solidFill>
                  <a:srgbClr val="000000"/>
                </a:solidFill>
              </a:rPr>
              <a:t>/</a:t>
            </a:r>
            <a:r>
              <a:rPr lang="pl-PL" sz="1400" dirty="0" smtClean="0">
                <a:solidFill>
                  <a:srgbClr val="000000"/>
                </a:solidFill>
              </a:rPr>
              <a:t>rozbrojenie</a:t>
            </a:r>
            <a:r>
              <a:rPr lang="cs-CZ" sz="1400" dirty="0" smtClean="0">
                <a:solidFill>
                  <a:srgbClr val="000000"/>
                </a:solidFill>
              </a:rPr>
              <a:t>, sterowanie PG, przywołanie pomocy, itp.</a:t>
            </a:r>
            <a:endParaRPr lang="en-GB" sz="14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sz="14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sz="1600" dirty="0">
              <a:solidFill>
                <a:srgbClr val="000000"/>
              </a:solidFill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467544" y="6016130"/>
            <a:ext cx="8305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Złoty środek, prostota i funkcjonalność</a:t>
            </a:r>
            <a:r>
              <a:rPr lang="cs-CZ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Przypisanie przez wciśnięcie przycisku.</a:t>
            </a: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276872"/>
            <a:ext cx="3179656" cy="33123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pole tekstowe 1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Sterowanie w systemie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JA-114E Moduł dostępu z klawiaturą LCD i RFID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1988840"/>
            <a:ext cx="5328592" cy="5063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Czytnik RFID, klawiatura, LCD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Sterowanie pastylka, kodem, dodatkowo menu LCD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Wyświetlacz LCD 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Szczegóły</a:t>
            </a:r>
            <a:endParaRPr lang="en-GB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Menu klawiatury</a:t>
            </a:r>
            <a:endParaRPr lang="en-GB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Przycisk informacyjny „</a:t>
            </a:r>
            <a:r>
              <a:rPr lang="en-GB" sz="1600" dirty="0" err="1" smtClean="0">
                <a:solidFill>
                  <a:srgbClr val="000000"/>
                </a:solidFill>
              </a:rPr>
              <a:t>i</a:t>
            </a:r>
            <a:r>
              <a:rPr lang="pl-PL" sz="1600" dirty="0" smtClean="0">
                <a:solidFill>
                  <a:srgbClr val="000000"/>
                </a:solidFill>
              </a:rPr>
              <a:t>”</a:t>
            </a:r>
            <a:r>
              <a:rPr lang="en-GB" sz="1600" dirty="0" smtClean="0">
                <a:solidFill>
                  <a:srgbClr val="000000"/>
                </a:solidFill>
              </a:rPr>
              <a:t> </a:t>
            </a:r>
            <a:endParaRPr lang="cs-CZ" sz="1600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Manu systemu 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Pełne sterowania</a:t>
            </a:r>
            <a:endParaRPr lang="cs-CZ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Więcej informacji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sz="1600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0" y="6021288"/>
            <a:ext cx="2448272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 anchor="b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Wkrótce menu głosowe.</a:t>
            </a:r>
          </a:p>
        </p:txBody>
      </p:sp>
      <p:pic>
        <p:nvPicPr>
          <p:cNvPr id="15" name="Picture 7" descr="D:\Work\Skoleni\_skoleni_2012\_jaro\Prezentace\K3\Podklady\Klávesnice_detail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2286" y="1988840"/>
            <a:ext cx="4271714" cy="4195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ine 28"/>
          <p:cNvSpPr>
            <a:spLocks noChangeShapeType="1"/>
          </p:cNvSpPr>
          <p:nvPr/>
        </p:nvSpPr>
        <p:spPr bwMode="auto">
          <a:xfrm flipV="1">
            <a:off x="5220072" y="5218678"/>
            <a:ext cx="1392242" cy="58658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3156199" y="5430376"/>
            <a:ext cx="2194446" cy="601497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square" lIns="54000" tIns="54000" rIns="54000" bIns="54000" anchor="ctr">
            <a:spAutoFit/>
          </a:bodyPr>
          <a:lstStyle/>
          <a:p>
            <a:pPr algn="ctr"/>
            <a:r>
              <a:rPr lang="pl-PL" sz="1600">
                <a:solidFill>
                  <a:schemeClr val="bg1"/>
                </a:solidFill>
                <a:cs typeface="Arial" charset="0"/>
              </a:rPr>
              <a:t>Szczegóły</a:t>
            </a:r>
            <a:r>
              <a:rPr lang="en-GB" sz="1600">
                <a:solidFill>
                  <a:schemeClr val="bg1"/>
                </a:solidFill>
                <a:cs typeface="Arial" charset="0"/>
              </a:rPr>
              <a:t> / Info</a:t>
            </a:r>
            <a:r>
              <a:rPr lang="pl-PL" sz="1600">
                <a:solidFill>
                  <a:schemeClr val="bg1"/>
                </a:solidFill>
                <a:cs typeface="Arial" charset="0"/>
              </a:rPr>
              <a:t>rmacje</a:t>
            </a:r>
            <a:endParaRPr lang="cs-CZ" sz="16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Sterowanie w systemie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JA-114E Moduł dostępu z klawiaturą LCD i RFID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204864"/>
            <a:ext cx="5328592" cy="265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Architektura modułowa</a:t>
            </a:r>
            <a:endParaRPr lang="en-GB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Dopasowana ilość segmentów</a:t>
            </a:r>
            <a:endParaRPr lang="en-GB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Z lub bez przedniej obudowy</a:t>
            </a:r>
            <a:endParaRPr lang="en-GB" sz="1600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Do 20 segmentów</a:t>
            </a:r>
            <a:endParaRPr lang="en-GB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0" y="6021288"/>
            <a:ext cx="2448272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 anchor="b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Wkrótce menu głosowe.</a:t>
            </a:r>
          </a:p>
        </p:txBody>
      </p:sp>
      <p:pic>
        <p:nvPicPr>
          <p:cNvPr id="18" name="Picture 7" descr="Graph114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2852936"/>
            <a:ext cx="3352800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1691680" y="4814058"/>
            <a:ext cx="3262387" cy="355276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squar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>
                <a:solidFill>
                  <a:srgbClr val="FFFFFF"/>
                </a:solidFill>
                <a:cs typeface="Arial" charset="0"/>
              </a:rPr>
              <a:t>Podłączenie audio do szyny</a:t>
            </a:r>
            <a:r>
              <a:rPr lang="en-GB" sz="1600">
                <a:solidFill>
                  <a:srgbClr val="FFFFFF"/>
                </a:solidFill>
                <a:cs typeface="Arial" charset="0"/>
              </a:rPr>
              <a:t> CP</a:t>
            </a:r>
            <a:endParaRPr lang="cs-CZ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3714228" y="2126676"/>
            <a:ext cx="2513955" cy="601497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squar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dirty="0">
                <a:solidFill>
                  <a:srgbClr val="FFFFFF"/>
                </a:solidFill>
                <a:cs typeface="Arial" charset="0"/>
              </a:rPr>
              <a:t>Podłączenie segmentu </a:t>
            </a:r>
            <a:endParaRPr lang="pl-PL" sz="1600" dirty="0" smtClean="0">
              <a:solidFill>
                <a:srgbClr val="FFFFFF"/>
              </a:solidFill>
              <a:cs typeface="Arial" charset="0"/>
            </a:endParaRPr>
          </a:p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dirty="0" smtClean="0">
                <a:solidFill>
                  <a:srgbClr val="FFFFFF"/>
                </a:solidFill>
                <a:cs typeface="Arial" charset="0"/>
              </a:rPr>
              <a:t>a</a:t>
            </a:r>
            <a:r>
              <a:rPr lang="en-GB" sz="1600" dirty="0" err="1">
                <a:solidFill>
                  <a:srgbClr val="FFFFFF"/>
                </a:solidFill>
                <a:cs typeface="Arial" charset="0"/>
              </a:rPr>
              <a:t>udio</a:t>
            </a:r>
            <a:endParaRPr lang="cs-CZ" sz="16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6038329" y="2557661"/>
            <a:ext cx="131763" cy="511175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 flipH="1">
            <a:off x="7690917" y="2587824"/>
            <a:ext cx="312737" cy="630237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 flipV="1">
            <a:off x="4912792" y="5011936"/>
            <a:ext cx="828675" cy="7938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 flipV="1">
            <a:off x="5147742" y="5713611"/>
            <a:ext cx="828675" cy="7938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6" name="Line 17"/>
          <p:cNvSpPr>
            <a:spLocks noChangeShapeType="1"/>
          </p:cNvSpPr>
          <p:nvPr/>
        </p:nvSpPr>
        <p:spPr bwMode="auto">
          <a:xfrm flipV="1">
            <a:off x="7812360" y="5445224"/>
            <a:ext cx="288032" cy="576064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7308304" y="5805264"/>
            <a:ext cx="534988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FFFFFF"/>
                </a:solidFill>
                <a:cs typeface="Arial" charset="0"/>
              </a:rPr>
              <a:t>BUS</a:t>
            </a:r>
            <a:endParaRPr lang="cs-CZ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4427984" y="5517232"/>
            <a:ext cx="841375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solidFill>
                  <a:srgbClr val="FFFFFF"/>
                </a:solidFill>
                <a:cs typeface="Arial" charset="0"/>
              </a:rPr>
              <a:t>Tamper</a:t>
            </a:r>
            <a:endParaRPr lang="cs-CZ" sz="16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7380312" y="2132856"/>
            <a:ext cx="1561375" cy="601497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dirty="0">
                <a:solidFill>
                  <a:srgbClr val="FFFFFF"/>
                </a:solidFill>
                <a:cs typeface="Arial" charset="0"/>
              </a:rPr>
              <a:t>Podłączenie </a:t>
            </a:r>
            <a:endParaRPr lang="pl-PL" sz="1600" dirty="0" smtClean="0">
              <a:solidFill>
                <a:srgbClr val="FFFFFF"/>
              </a:solidFill>
              <a:cs typeface="Arial" charset="0"/>
            </a:endParaRPr>
          </a:p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dirty="0" smtClean="0">
                <a:solidFill>
                  <a:srgbClr val="FFFFFF"/>
                </a:solidFill>
                <a:cs typeface="Arial" charset="0"/>
              </a:rPr>
              <a:t>segmentu ster</a:t>
            </a:r>
            <a:r>
              <a:rPr lang="pl-PL" sz="1600" dirty="0">
                <a:solidFill>
                  <a:srgbClr val="FFFFFF"/>
                </a:solidFill>
                <a:cs typeface="Arial" charset="0"/>
              </a:rPr>
              <a:t>.</a:t>
            </a:r>
            <a:endParaRPr lang="cs-CZ" sz="16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Z:\jezek\foto ja-100 new\de06_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293096"/>
            <a:ext cx="31019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Sterowanie w systemie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Radiowe moduły dostępu JA-152E, JA-153E, JA-154E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1988840"/>
            <a:ext cx="7272808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FontTx/>
              <a:buBlip>
                <a:blip r:embed="rId5"/>
              </a:buBlip>
            </a:pPr>
            <a:r>
              <a:rPr lang="pl-PL" dirty="0" smtClean="0"/>
              <a:t>Wszystkie 3 wersje</a:t>
            </a:r>
            <a:endParaRPr lang="cs-CZ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FontTx/>
              <a:buBlip>
                <a:blip r:embed="rId5"/>
              </a:buBlip>
            </a:pPr>
            <a:r>
              <a:rPr lang="pl-PL" dirty="0" smtClean="0"/>
              <a:t>Jak wyprowadzić ją z uśpienia</a:t>
            </a:r>
            <a:r>
              <a:rPr lang="en-GB" dirty="0" smtClean="0"/>
              <a:t>?</a:t>
            </a:r>
            <a:endParaRPr lang="cs-CZ" dirty="0" smtClean="0"/>
          </a:p>
          <a:p>
            <a:pPr marL="800100" lvl="1" indent="-342900">
              <a:lnSpc>
                <a:spcPct val="140000"/>
              </a:lnSpc>
              <a:spcBef>
                <a:spcPct val="20000"/>
              </a:spcBef>
              <a:buFontTx/>
              <a:buBlip>
                <a:blip r:embed="rId5"/>
              </a:buBlip>
            </a:pPr>
            <a:r>
              <a:rPr lang="pl-PL" sz="1400" dirty="0" smtClean="0">
                <a:solidFill>
                  <a:srgbClr val="C00000"/>
                </a:solidFill>
              </a:rPr>
              <a:t>Czasem na wejście lub alarmem</a:t>
            </a:r>
            <a:r>
              <a:rPr lang="en-GB" sz="1400" dirty="0" smtClean="0">
                <a:solidFill>
                  <a:srgbClr val="C00000"/>
                </a:solidFill>
              </a:rPr>
              <a:t> – </a:t>
            </a:r>
            <a:r>
              <a:rPr lang="pl-PL" sz="1400" dirty="0" smtClean="0">
                <a:solidFill>
                  <a:srgbClr val="C00000"/>
                </a:solidFill>
              </a:rPr>
              <a:t>ustawiane dla sekcji</a:t>
            </a:r>
            <a:endParaRPr lang="cs-CZ" sz="1400" dirty="0" smtClean="0">
              <a:solidFill>
                <a:srgbClr val="C00000"/>
              </a:solidFill>
            </a:endParaRPr>
          </a:p>
          <a:p>
            <a:pPr marL="800100" lvl="1" indent="-342900">
              <a:lnSpc>
                <a:spcPct val="140000"/>
              </a:lnSpc>
              <a:spcBef>
                <a:spcPct val="20000"/>
              </a:spcBef>
              <a:buFontTx/>
              <a:buBlip>
                <a:blip r:embed="rId5"/>
              </a:buBlip>
            </a:pPr>
            <a:r>
              <a:rPr lang="pl-PL" sz="1400" dirty="0" smtClean="0"/>
              <a:t>Zmianą statusu na segmencie</a:t>
            </a:r>
            <a:endParaRPr lang="cs-CZ" sz="1400" dirty="0" smtClean="0"/>
          </a:p>
          <a:p>
            <a:pPr marL="800100" lvl="1" indent="-342900">
              <a:lnSpc>
                <a:spcPct val="140000"/>
              </a:lnSpc>
              <a:spcBef>
                <a:spcPct val="20000"/>
              </a:spcBef>
              <a:buFontTx/>
              <a:buBlip>
                <a:blip r:embed="rId5"/>
              </a:buBlip>
            </a:pPr>
            <a:r>
              <a:rPr lang="pl-PL" sz="1400" dirty="0" smtClean="0"/>
              <a:t>Przez operację użytkownika</a:t>
            </a:r>
            <a:endParaRPr lang="cs-CZ" sz="1400" dirty="0" smtClean="0"/>
          </a:p>
          <a:p>
            <a:pPr marL="800100" lvl="1" indent="-342900">
              <a:lnSpc>
                <a:spcPct val="140000"/>
              </a:lnSpc>
              <a:spcBef>
                <a:spcPct val="20000"/>
              </a:spcBef>
              <a:buFontTx/>
              <a:buBlip>
                <a:blip r:embed="rId5"/>
              </a:buBlip>
            </a:pPr>
            <a:r>
              <a:rPr lang="pl-PL" sz="1400" dirty="0" smtClean="0"/>
              <a:t>Czujnikiem otwarcia</a:t>
            </a:r>
            <a:endParaRPr lang="cs-CZ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FontTx/>
              <a:buBlip>
                <a:blip r:embed="rId5"/>
              </a:buBlip>
            </a:pPr>
            <a:r>
              <a:rPr lang="pl-PL" dirty="0" smtClean="0"/>
              <a:t>Wejście dla czujnika otwarcia</a:t>
            </a:r>
            <a:r>
              <a:rPr lang="cs-CZ" dirty="0" smtClean="0"/>
              <a:t> (</a:t>
            </a:r>
            <a:r>
              <a:rPr lang="pl-PL" dirty="0" smtClean="0"/>
              <a:t>wybudza i dodatkowa ochrona</a:t>
            </a:r>
            <a:r>
              <a:rPr lang="cs-CZ" dirty="0" smtClean="0"/>
              <a:t>)</a:t>
            </a:r>
            <a:endParaRPr lang="cs-CZ" sz="1600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FontTx/>
              <a:buBlip>
                <a:blip r:embed="rId5"/>
              </a:buBlip>
            </a:pPr>
            <a:r>
              <a:rPr lang="pl-PL" dirty="0" smtClean="0"/>
              <a:t>Zasilanie z baterii alkaicznych</a:t>
            </a:r>
            <a:r>
              <a:rPr lang="en-GB" dirty="0" smtClean="0"/>
              <a:t> AA</a:t>
            </a:r>
            <a:endParaRPr lang="cs-CZ" dirty="0" smtClean="0"/>
          </a:p>
          <a:p>
            <a:pPr marL="800100" lvl="1" indent="-342900">
              <a:lnSpc>
                <a:spcPct val="140000"/>
              </a:lnSpc>
              <a:spcBef>
                <a:spcPct val="20000"/>
              </a:spcBef>
              <a:buFontTx/>
              <a:buBlip>
                <a:blip r:embed="rId5"/>
              </a:buBlip>
            </a:pPr>
            <a:r>
              <a:rPr lang="en-GB" sz="1400" dirty="0" smtClean="0"/>
              <a:t>1 </a:t>
            </a:r>
            <a:r>
              <a:rPr lang="pl-PL" sz="1400" dirty="0" smtClean="0"/>
              <a:t>rok żywotności</a:t>
            </a:r>
            <a:r>
              <a:rPr lang="cs-CZ" sz="1400" dirty="0" smtClean="0"/>
              <a:t> (5 </a:t>
            </a:r>
            <a:r>
              <a:rPr lang="en-GB" sz="1400" dirty="0" smtClean="0"/>
              <a:t>segment</a:t>
            </a:r>
            <a:r>
              <a:rPr lang="pl-PL" sz="1400" dirty="0" smtClean="0"/>
              <a:t>ów</a:t>
            </a:r>
            <a:r>
              <a:rPr lang="cs-CZ" sz="1400" dirty="0" smtClean="0"/>
              <a:t>, 10 </a:t>
            </a:r>
            <a:r>
              <a:rPr lang="pl-PL" sz="1400" dirty="0" smtClean="0"/>
              <a:t>aktywacji na dzień</a:t>
            </a:r>
            <a:r>
              <a:rPr lang="cs-CZ" sz="1400" dirty="0" smtClean="0"/>
              <a:t>) 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FontTx/>
              <a:buBlip>
                <a:blip r:embed="rId5"/>
              </a:buBlip>
            </a:pPr>
            <a:r>
              <a:rPr lang="pl-PL" dirty="0" smtClean="0"/>
              <a:t>Opcjonalnie można użyć zasilacza</a:t>
            </a:r>
            <a:r>
              <a:rPr lang="cs-CZ" dirty="0" smtClean="0"/>
              <a:t> DE06-12</a:t>
            </a:r>
            <a:endParaRPr lang="cs-CZ" dirty="0"/>
          </a:p>
        </p:txBody>
      </p:sp>
      <p:pic>
        <p:nvPicPr>
          <p:cNvPr id="29" name="Picture 15" descr="112e DE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1988840"/>
            <a:ext cx="257175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4139952" y="3861048"/>
            <a:ext cx="2600325" cy="35242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/>
            <a:r>
              <a:rPr lang="pl-PL" sz="1600">
                <a:solidFill>
                  <a:schemeClr val="bg1"/>
                </a:solidFill>
                <a:cs typeface="Arial" charset="0"/>
              </a:rPr>
              <a:t>Wciśnięcie = wybudzenie</a:t>
            </a:r>
            <a:r>
              <a:rPr lang="cs-CZ" sz="1600">
                <a:solidFill>
                  <a:schemeClr val="bg1"/>
                </a:solidFill>
                <a:cs typeface="Arial" charset="0"/>
              </a:rPr>
              <a:t> </a:t>
            </a:r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6132934" y="3322340"/>
            <a:ext cx="954088" cy="65722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16" name="pole tekstowe 15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Sterowanie w systemie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JA-110I Identyfikator sekcji lub wyjścia PG BUS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132856"/>
            <a:ext cx="5832648" cy="332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Sygnalizacja</a:t>
            </a:r>
            <a:r>
              <a:rPr lang="cs-CZ" dirty="0" smtClean="0">
                <a:solidFill>
                  <a:srgbClr val="000000"/>
                </a:solidFill>
              </a:rPr>
              <a:t> optyczna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Status uzbrojenia</a:t>
            </a:r>
            <a:r>
              <a:rPr lang="en-US" sz="1600" dirty="0" smtClean="0">
                <a:solidFill>
                  <a:srgbClr val="000000"/>
                </a:solidFill>
              </a:rPr>
              <a:t>/</a:t>
            </a:r>
            <a:r>
              <a:rPr lang="pl-PL" sz="1600" dirty="0" smtClean="0">
                <a:solidFill>
                  <a:srgbClr val="000000"/>
                </a:solidFill>
              </a:rPr>
              <a:t>rozbrojenia</a:t>
            </a:r>
            <a:r>
              <a:rPr lang="cs-CZ" sz="1600" dirty="0" smtClean="0">
                <a:solidFill>
                  <a:srgbClr val="000000"/>
                </a:solidFill>
              </a:rPr>
              <a:t> sekcji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Status załączenia i wyłączenia wyjścia PG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Urządzenie nie posiada adresu</a:t>
            </a:r>
            <a:endParaRPr lang="cs-CZ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Nie jest przypisane do określonego adresu w centrali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sz="1600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>
            <a:lum bright="-6000"/>
          </a:blip>
          <a:srcRect l="21049" t="27711" r="21877" b="32295"/>
          <a:stretch>
            <a:fillRect/>
          </a:stretch>
        </p:blipFill>
        <p:spPr bwMode="auto">
          <a:xfrm>
            <a:off x="5640824" y="3140968"/>
            <a:ext cx="3287151" cy="23042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pole tekstowe 1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Sterowanie w systemie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JA-110I Identyfikator sekcji lub wyjścia PG BUS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132856"/>
            <a:ext cx="5544616" cy="3063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Ilość uzależniona jest jedynie od limitu obciążalności prądowej magistrali BUS</a:t>
            </a:r>
            <a:endParaRPr lang="en-GB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Wskazanie na identyfikatorach jest identyczne na  każdym w sekcji</a:t>
            </a:r>
            <a:endParaRPr lang="en-GB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Wskazanie </a:t>
            </a:r>
            <a:r>
              <a:rPr lang="en-GB" dirty="0" smtClean="0">
                <a:solidFill>
                  <a:srgbClr val="000000"/>
                </a:solidFill>
              </a:rPr>
              <a:t>EW </a:t>
            </a:r>
            <a:r>
              <a:rPr lang="pl-PL" dirty="0" smtClean="0">
                <a:solidFill>
                  <a:srgbClr val="000000"/>
                </a:solidFill>
              </a:rPr>
              <a:t>i</a:t>
            </a:r>
            <a:r>
              <a:rPr lang="en-GB" dirty="0" smtClean="0">
                <a:solidFill>
                  <a:srgbClr val="000000"/>
                </a:solidFill>
              </a:rPr>
              <a:t> IW </a:t>
            </a:r>
            <a:r>
              <a:rPr lang="pl-PL" dirty="0" smtClean="0">
                <a:solidFill>
                  <a:srgbClr val="000000"/>
                </a:solidFill>
              </a:rPr>
              <a:t>dla sekcji</a:t>
            </a:r>
            <a:endParaRPr lang="cs-CZ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14" name="Picture 7" descr="GraphJA-110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356992"/>
            <a:ext cx="2620962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5013622" y="2480692"/>
            <a:ext cx="2052638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>
                <a:solidFill>
                  <a:srgbClr val="FFFFFF"/>
                </a:solidFill>
                <a:cs typeface="Arial" charset="0"/>
              </a:rPr>
              <a:t>Ustawienie na przeł.</a:t>
            </a:r>
            <a:endParaRPr lang="cs-CZ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>
            <a:off x="6266160" y="2845817"/>
            <a:ext cx="238125" cy="687387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7872710" y="2391792"/>
            <a:ext cx="534987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FFFFFF"/>
                </a:solidFill>
                <a:cs typeface="Arial" charset="0"/>
              </a:rPr>
              <a:t>BUS</a:t>
            </a:r>
            <a:endParaRPr lang="cs-CZ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 flipH="1">
            <a:off x="7901285" y="2709292"/>
            <a:ext cx="19050" cy="715962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6378872" y="5398517"/>
            <a:ext cx="1528763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>
                <a:solidFill>
                  <a:srgbClr val="FFFFFF"/>
                </a:solidFill>
                <a:cs typeface="Arial" charset="0"/>
              </a:rPr>
              <a:t>Czerwona</a:t>
            </a:r>
            <a:r>
              <a:rPr lang="en-GB" sz="1600">
                <a:solidFill>
                  <a:srgbClr val="FFFFFF"/>
                </a:solidFill>
                <a:cs typeface="Arial" charset="0"/>
              </a:rPr>
              <a:t> LED</a:t>
            </a:r>
            <a:endParaRPr lang="cs-CZ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V="1">
            <a:off x="7142460" y="4612704"/>
            <a:ext cx="0" cy="779463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3" name="pole tekstowe 22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Czujniki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Czujniki BUS – Seria JA-11x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" name="Grupa 40"/>
          <p:cNvGrpSpPr/>
          <p:nvPr/>
        </p:nvGrpSpPr>
        <p:grpSpPr>
          <a:xfrm>
            <a:off x="1370013" y="2231082"/>
            <a:ext cx="6403975" cy="4059238"/>
            <a:chOff x="1494855" y="2231082"/>
            <a:chExt cx="6403975" cy="4059238"/>
          </a:xfrm>
        </p:grpSpPr>
        <p:sp>
          <p:nvSpPr>
            <p:cNvPr id="31" name="Rectangle 5"/>
            <p:cNvSpPr>
              <a:spLocks noChangeArrowheads="1"/>
            </p:cNvSpPr>
            <p:nvPr/>
          </p:nvSpPr>
          <p:spPr bwMode="auto">
            <a:xfrm>
              <a:off x="1494855" y="2231082"/>
              <a:ext cx="1190625" cy="368300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cs-CZ">
                  <a:solidFill>
                    <a:srgbClr val="FFFFFF"/>
                  </a:solidFill>
                </a:rPr>
                <a:t>JA-110P</a:t>
              </a:r>
            </a:p>
          </p:txBody>
        </p:sp>
        <p:sp>
          <p:nvSpPr>
            <p:cNvPr id="32" name="Rectangle 6"/>
            <p:cNvSpPr>
              <a:spLocks noChangeArrowheads="1"/>
            </p:cNvSpPr>
            <p:nvPr/>
          </p:nvSpPr>
          <p:spPr bwMode="auto">
            <a:xfrm>
              <a:off x="2677542" y="4469457"/>
              <a:ext cx="1470025" cy="368300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cs-CZ">
                  <a:solidFill>
                    <a:srgbClr val="FFFFFF"/>
                  </a:solidFill>
                </a:rPr>
                <a:t>JA-110ST</a:t>
              </a:r>
            </a:p>
          </p:txBody>
        </p:sp>
        <p:sp>
          <p:nvSpPr>
            <p:cNvPr id="33" name="Rectangle 7"/>
            <p:cNvSpPr>
              <a:spLocks noChangeArrowheads="1"/>
            </p:cNvSpPr>
            <p:nvPr/>
          </p:nvSpPr>
          <p:spPr bwMode="auto">
            <a:xfrm>
              <a:off x="5585842" y="4456757"/>
              <a:ext cx="1127125" cy="368300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cs-CZ">
                  <a:solidFill>
                    <a:srgbClr val="FFFFFF"/>
                  </a:solidFill>
                </a:rPr>
                <a:t>JA-111H</a:t>
              </a:r>
            </a:p>
          </p:txBody>
        </p:sp>
        <p:sp>
          <p:nvSpPr>
            <p:cNvPr id="34" name="Rectangle 8"/>
            <p:cNvSpPr>
              <a:spLocks noChangeArrowheads="1"/>
            </p:cNvSpPr>
            <p:nvPr/>
          </p:nvSpPr>
          <p:spPr bwMode="auto">
            <a:xfrm>
              <a:off x="4230117" y="2240607"/>
              <a:ext cx="1127125" cy="368300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cs-CZ">
                  <a:solidFill>
                    <a:srgbClr val="FFFFFF"/>
                  </a:solidFill>
                </a:rPr>
                <a:t>JA-110M</a:t>
              </a:r>
            </a:p>
          </p:txBody>
        </p:sp>
        <p:sp>
          <p:nvSpPr>
            <p:cNvPr id="35" name="Rectangle 9"/>
            <p:cNvSpPr>
              <a:spLocks noChangeArrowheads="1"/>
            </p:cNvSpPr>
            <p:nvPr/>
          </p:nvSpPr>
          <p:spPr bwMode="auto">
            <a:xfrm>
              <a:off x="6771705" y="2239020"/>
              <a:ext cx="1127125" cy="368300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cs-CZ">
                  <a:solidFill>
                    <a:srgbClr val="FFFFFF"/>
                  </a:solidFill>
                </a:rPr>
                <a:t>JA-110B </a:t>
              </a:r>
            </a:p>
          </p:txBody>
        </p:sp>
        <p:pic>
          <p:nvPicPr>
            <p:cNvPr id="36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 l="32498" t="13260" r="37491" b="14745"/>
            <a:stretch>
              <a:fillRect/>
            </a:stretch>
          </p:blipFill>
          <p:spPr bwMode="auto">
            <a:xfrm>
              <a:off x="4499992" y="2708920"/>
              <a:ext cx="603250" cy="14462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37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 l="31047" t="19255" r="31017" b="22075"/>
            <a:stretch>
              <a:fillRect/>
            </a:stretch>
          </p:blipFill>
          <p:spPr bwMode="auto">
            <a:xfrm>
              <a:off x="1645667" y="2702570"/>
              <a:ext cx="876300" cy="13557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38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 l="32498" t="13260" r="37491" b="14745"/>
            <a:stretch>
              <a:fillRect/>
            </a:stretch>
          </p:blipFill>
          <p:spPr bwMode="auto">
            <a:xfrm>
              <a:off x="7078092" y="2683520"/>
              <a:ext cx="603250" cy="14462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39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 l="20222" t="11292" r="17783" b="17744"/>
            <a:stretch>
              <a:fillRect/>
            </a:stretch>
          </p:blipFill>
          <p:spPr bwMode="auto">
            <a:xfrm>
              <a:off x="2826767" y="4950470"/>
              <a:ext cx="1163638" cy="13319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40" name="Picture 14"/>
            <p:cNvPicPr>
              <a:picLocks noChangeAspect="1" noChangeArrowheads="1"/>
            </p:cNvPicPr>
            <p:nvPr/>
          </p:nvPicPr>
          <p:blipFill>
            <a:blip r:embed="rId7" cstate="print"/>
            <a:srcRect r="55298" b="61935"/>
            <a:stretch>
              <a:fillRect/>
            </a:stretch>
          </p:blipFill>
          <p:spPr bwMode="auto">
            <a:xfrm>
              <a:off x="5676330" y="4920307"/>
              <a:ext cx="1052512" cy="13700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22" name="pole tekstowe 21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Czujniki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Typy reakcji – wszystkie 23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323528" y="2276872"/>
            <a:ext cx="3565847" cy="38985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46800" rIns="0" bIns="46800"/>
          <a:lstStyle/>
          <a:p>
            <a:pPr marL="341313" indent="-341313" defTabSz="449263"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b="0" dirty="0">
                <a:solidFill>
                  <a:srgbClr val="000000"/>
                </a:solidFill>
              </a:rPr>
              <a:t>Alarm linia nagła</a:t>
            </a:r>
            <a:endParaRPr lang="en-GB" sz="1600" b="0" dirty="0">
              <a:solidFill>
                <a:srgbClr val="000000"/>
              </a:solidFill>
            </a:endParaRPr>
          </a:p>
          <a:p>
            <a:pPr marL="341313" indent="-341313" defTabSz="449263"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b="0" dirty="0">
                <a:solidFill>
                  <a:srgbClr val="000000"/>
                </a:solidFill>
              </a:rPr>
              <a:t>Alarm linia opóźniona A</a:t>
            </a:r>
            <a:endParaRPr lang="en-GB" sz="1600" b="0" dirty="0">
              <a:solidFill>
                <a:srgbClr val="000000"/>
              </a:solidFill>
            </a:endParaRPr>
          </a:p>
          <a:p>
            <a:pPr marL="341313" indent="-341313" defTabSz="449263"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b="0" dirty="0">
                <a:solidFill>
                  <a:srgbClr val="000000"/>
                </a:solidFill>
              </a:rPr>
              <a:t>Alarm linia opóźniona B</a:t>
            </a:r>
            <a:endParaRPr lang="en-GB" sz="1600" b="0" dirty="0">
              <a:solidFill>
                <a:srgbClr val="000000"/>
              </a:solidFill>
            </a:endParaRPr>
          </a:p>
          <a:p>
            <a:pPr marL="341313" indent="-341313" defTabSz="449263"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b="0" dirty="0">
                <a:solidFill>
                  <a:srgbClr val="000000"/>
                </a:solidFill>
              </a:rPr>
              <a:t>Alarm linia opóźniona C</a:t>
            </a:r>
            <a:endParaRPr lang="en-GB" sz="1600" b="0" dirty="0">
              <a:solidFill>
                <a:srgbClr val="000000"/>
              </a:solidFill>
            </a:endParaRPr>
          </a:p>
          <a:p>
            <a:pPr marL="341313" indent="-341313" defTabSz="449263"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b="0" dirty="0">
                <a:solidFill>
                  <a:srgbClr val="000000"/>
                </a:solidFill>
              </a:rPr>
              <a:t>Alarm następna opóźniona</a:t>
            </a:r>
            <a:endParaRPr lang="en-GB" sz="1600" b="0" dirty="0">
              <a:solidFill>
                <a:srgbClr val="000000"/>
              </a:solidFill>
            </a:endParaRPr>
          </a:p>
          <a:p>
            <a:pPr marL="341313" indent="-341313" defTabSz="449263"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b="0" dirty="0">
                <a:solidFill>
                  <a:srgbClr val="000000"/>
                </a:solidFill>
              </a:rPr>
              <a:t>Alarm nagły wewnętrzna</a:t>
            </a:r>
            <a:endParaRPr lang="en-GB" sz="1600" b="0" dirty="0">
              <a:solidFill>
                <a:srgbClr val="000000"/>
              </a:solidFill>
            </a:endParaRPr>
          </a:p>
          <a:p>
            <a:pPr marL="341313" indent="-341313" defTabSz="449263"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b="0" dirty="0">
                <a:solidFill>
                  <a:srgbClr val="000000"/>
                </a:solidFill>
              </a:rPr>
              <a:t>Alarm opóźniona wewnętrzna</a:t>
            </a:r>
            <a:r>
              <a:rPr lang="en-GB" sz="1600" b="0" dirty="0">
                <a:solidFill>
                  <a:srgbClr val="000000"/>
                </a:solidFill>
              </a:rPr>
              <a:t> A</a:t>
            </a:r>
          </a:p>
          <a:p>
            <a:pPr marL="341313" indent="-341313" defTabSz="449263"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b="0" dirty="0">
                <a:solidFill>
                  <a:srgbClr val="000000"/>
                </a:solidFill>
              </a:rPr>
              <a:t>Alarm linia nagła potwierdzona</a:t>
            </a:r>
            <a:endParaRPr lang="en-GB" sz="1600" b="0" dirty="0">
              <a:solidFill>
                <a:srgbClr val="000000"/>
              </a:solidFill>
            </a:endParaRPr>
          </a:p>
          <a:p>
            <a:pPr marL="341313" indent="-341313" defTabSz="449263"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b="0" dirty="0">
                <a:solidFill>
                  <a:srgbClr val="000000"/>
                </a:solidFill>
              </a:rPr>
              <a:t>Alarm linia opóźniona</a:t>
            </a:r>
            <a:r>
              <a:rPr lang="en-GB" sz="1600" b="0" dirty="0">
                <a:solidFill>
                  <a:srgbClr val="000000"/>
                </a:solidFill>
              </a:rPr>
              <a:t> A </a:t>
            </a:r>
            <a:r>
              <a:rPr lang="pl-PL" sz="1600" b="0" dirty="0" err="1">
                <a:solidFill>
                  <a:srgbClr val="000000"/>
                </a:solidFill>
              </a:rPr>
              <a:t>potw</a:t>
            </a:r>
            <a:r>
              <a:rPr lang="pl-PL" sz="1600" b="0" dirty="0">
                <a:solidFill>
                  <a:srgbClr val="000000"/>
                </a:solidFill>
              </a:rPr>
              <a:t>.</a:t>
            </a:r>
            <a:endParaRPr lang="en-GB" sz="1600" b="0" dirty="0">
              <a:solidFill>
                <a:srgbClr val="000000"/>
              </a:solidFill>
            </a:endParaRPr>
          </a:p>
          <a:p>
            <a:pPr marL="341313" indent="-341313" defTabSz="449263"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b="0" dirty="0">
                <a:solidFill>
                  <a:srgbClr val="000000"/>
                </a:solidFill>
              </a:rPr>
              <a:t>Alarm linia nagła powtórzona</a:t>
            </a:r>
            <a:endParaRPr lang="en-GB" sz="1600" b="0" dirty="0">
              <a:solidFill>
                <a:srgbClr val="000000"/>
              </a:solidFill>
            </a:endParaRPr>
          </a:p>
          <a:p>
            <a:pPr marL="341313" indent="-341313" defTabSz="449263"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b="0" dirty="0">
                <a:solidFill>
                  <a:srgbClr val="000000"/>
                </a:solidFill>
              </a:rPr>
              <a:t>A</a:t>
            </a:r>
            <a:r>
              <a:rPr lang="pl-PL" sz="1600" b="0" dirty="0" err="1">
                <a:solidFill>
                  <a:srgbClr val="000000"/>
                </a:solidFill>
              </a:rPr>
              <a:t>larm</a:t>
            </a:r>
            <a:r>
              <a:rPr lang="pl-PL" sz="1600" b="0" dirty="0">
                <a:solidFill>
                  <a:srgbClr val="000000"/>
                </a:solidFill>
              </a:rPr>
              <a:t> linia opóźniona A </a:t>
            </a:r>
            <a:r>
              <a:rPr lang="pl-PL" sz="1600" b="0" dirty="0" err="1">
                <a:solidFill>
                  <a:srgbClr val="000000"/>
                </a:solidFill>
              </a:rPr>
              <a:t>powt</a:t>
            </a:r>
            <a:r>
              <a:rPr lang="pl-PL" sz="1600" b="0" dirty="0">
                <a:solidFill>
                  <a:srgbClr val="000000"/>
                </a:solidFill>
              </a:rPr>
              <a:t>.</a:t>
            </a:r>
            <a:endParaRPr lang="en-GB" sz="1600" b="0" dirty="0">
              <a:solidFill>
                <a:srgbClr val="000000"/>
              </a:solidFill>
            </a:endParaRPr>
          </a:p>
          <a:p>
            <a:pPr marL="341313" indent="-341313" defTabSz="449263"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1600" b="0" dirty="0">
              <a:solidFill>
                <a:srgbClr val="000000"/>
              </a:solidFill>
            </a:endParaRPr>
          </a:p>
          <a:p>
            <a:pPr marL="341313" indent="-341313" defTabSz="449263"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sz="1600" b="0" dirty="0">
              <a:solidFill>
                <a:srgbClr val="000000"/>
              </a:solidFill>
            </a:endParaRPr>
          </a:p>
          <a:p>
            <a:pPr marL="341313" indent="-341313" defTabSz="449263"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sz="1600" b="0" dirty="0">
              <a:solidFill>
                <a:srgbClr val="000000"/>
              </a:solidFill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111826" y="2276871"/>
            <a:ext cx="2831899" cy="38604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46800" rIns="0" bIns="46800"/>
          <a:lstStyle/>
          <a:p>
            <a:pPr marL="341313" indent="-341313" defTabSz="449263"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b="0" dirty="0">
                <a:solidFill>
                  <a:srgbClr val="000000"/>
                </a:solidFill>
              </a:rPr>
              <a:t>Sabotażowa</a:t>
            </a:r>
            <a:endParaRPr lang="en-GB" sz="1600" b="0" dirty="0">
              <a:solidFill>
                <a:srgbClr val="000000"/>
              </a:solidFill>
            </a:endParaRPr>
          </a:p>
          <a:p>
            <a:pPr marL="341313" indent="-341313" defTabSz="449263"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b="0" dirty="0">
                <a:solidFill>
                  <a:srgbClr val="000000"/>
                </a:solidFill>
              </a:rPr>
              <a:t>24 </a:t>
            </a:r>
            <a:r>
              <a:rPr lang="pl-PL" sz="1600" b="0" dirty="0">
                <a:solidFill>
                  <a:srgbClr val="000000"/>
                </a:solidFill>
              </a:rPr>
              <a:t>H</a:t>
            </a:r>
            <a:endParaRPr lang="en-GB" sz="1600" b="0" dirty="0">
              <a:solidFill>
                <a:srgbClr val="000000"/>
              </a:solidFill>
            </a:endParaRPr>
          </a:p>
          <a:p>
            <a:pPr marL="341313" indent="-341313" defTabSz="449263"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b="0" dirty="0">
                <a:solidFill>
                  <a:srgbClr val="000000"/>
                </a:solidFill>
              </a:rPr>
              <a:t>Pan</a:t>
            </a:r>
            <a:r>
              <a:rPr lang="pl-PL" sz="1600" b="0" dirty="0" err="1">
                <a:solidFill>
                  <a:srgbClr val="000000"/>
                </a:solidFill>
              </a:rPr>
              <a:t>ika</a:t>
            </a:r>
            <a:r>
              <a:rPr lang="pl-PL" sz="1600" b="0" dirty="0">
                <a:solidFill>
                  <a:srgbClr val="000000"/>
                </a:solidFill>
              </a:rPr>
              <a:t> cicha</a:t>
            </a:r>
            <a:endParaRPr lang="en-GB" sz="1600" b="0" dirty="0">
              <a:solidFill>
                <a:srgbClr val="000000"/>
              </a:solidFill>
            </a:endParaRPr>
          </a:p>
          <a:p>
            <a:pPr marL="341313" indent="-341313" defTabSz="449263"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b="0" dirty="0">
                <a:solidFill>
                  <a:srgbClr val="000000"/>
                </a:solidFill>
              </a:rPr>
              <a:t>Panika głośna</a:t>
            </a:r>
            <a:endParaRPr lang="en-GB" sz="1600" b="0" dirty="0">
              <a:solidFill>
                <a:srgbClr val="000000"/>
              </a:solidFill>
            </a:endParaRPr>
          </a:p>
          <a:p>
            <a:pPr marL="341313" indent="-341313" defTabSz="449263"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b="0" dirty="0">
                <a:solidFill>
                  <a:srgbClr val="000000"/>
                </a:solidFill>
              </a:rPr>
              <a:t>Pożarowa</a:t>
            </a:r>
            <a:endParaRPr lang="en-GB" sz="1600" b="0" dirty="0">
              <a:solidFill>
                <a:srgbClr val="000000"/>
              </a:solidFill>
            </a:endParaRPr>
          </a:p>
          <a:p>
            <a:pPr marL="341313" indent="-341313" defTabSz="449263"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b="0" dirty="0">
                <a:solidFill>
                  <a:srgbClr val="000000"/>
                </a:solidFill>
              </a:rPr>
              <a:t>Pożarowa nagła</a:t>
            </a:r>
            <a:endParaRPr lang="en-GB" sz="1600" b="0" dirty="0">
              <a:solidFill>
                <a:srgbClr val="000000"/>
              </a:solidFill>
            </a:endParaRPr>
          </a:p>
          <a:p>
            <a:pPr marL="341313" indent="-341313" defTabSz="449263"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b="0" dirty="0">
                <a:solidFill>
                  <a:srgbClr val="000000"/>
                </a:solidFill>
              </a:rPr>
              <a:t>Pożarowa potwierdzona</a:t>
            </a:r>
            <a:endParaRPr lang="en-GB" sz="1600" b="0" dirty="0">
              <a:solidFill>
                <a:srgbClr val="000000"/>
              </a:solidFill>
            </a:endParaRPr>
          </a:p>
          <a:p>
            <a:pPr marL="341313" indent="-341313" defTabSz="449263"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b="0" dirty="0">
                <a:solidFill>
                  <a:srgbClr val="000000"/>
                </a:solidFill>
              </a:rPr>
              <a:t>Medyczna</a:t>
            </a:r>
            <a:endParaRPr lang="en-GB" sz="1600" b="0" dirty="0">
              <a:solidFill>
                <a:srgbClr val="000000"/>
              </a:solidFill>
            </a:endParaRPr>
          </a:p>
          <a:p>
            <a:pPr marL="341313" indent="-341313" defTabSz="449263"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sz="1600" b="0" dirty="0">
              <a:solidFill>
                <a:srgbClr val="000000"/>
              </a:solidFill>
            </a:endParaRPr>
          </a:p>
          <a:p>
            <a:pPr marL="341313" indent="-341313" defTabSz="449263"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sz="1600" b="0" dirty="0">
              <a:solidFill>
                <a:srgbClr val="000000"/>
              </a:solidFill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7319621" y="2276872"/>
            <a:ext cx="1273517" cy="384611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46800" rIns="0" bIns="46800"/>
          <a:lstStyle/>
          <a:p>
            <a:pPr marL="341313" indent="-341313" defTabSz="449263"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b="0" dirty="0">
                <a:solidFill>
                  <a:srgbClr val="000000"/>
                </a:solidFill>
              </a:rPr>
              <a:t>R</a:t>
            </a:r>
            <a:r>
              <a:rPr lang="pl-PL" sz="1600" b="0" dirty="0">
                <a:solidFill>
                  <a:srgbClr val="000000"/>
                </a:solidFill>
              </a:rPr>
              <a:t>a</a:t>
            </a:r>
            <a:r>
              <a:rPr lang="en-GB" sz="1600" b="0" dirty="0">
                <a:solidFill>
                  <a:srgbClr val="000000"/>
                </a:solidFill>
              </a:rPr>
              <a:t>port A</a:t>
            </a:r>
          </a:p>
          <a:p>
            <a:pPr marL="341313" indent="-341313" defTabSz="449263"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b="0" dirty="0">
                <a:solidFill>
                  <a:srgbClr val="000000"/>
                </a:solidFill>
              </a:rPr>
              <a:t>R</a:t>
            </a:r>
            <a:r>
              <a:rPr lang="pl-PL" sz="1600" b="0" dirty="0">
                <a:solidFill>
                  <a:srgbClr val="000000"/>
                </a:solidFill>
              </a:rPr>
              <a:t>a</a:t>
            </a:r>
            <a:r>
              <a:rPr lang="en-GB" sz="1600" b="0" dirty="0">
                <a:solidFill>
                  <a:srgbClr val="000000"/>
                </a:solidFill>
              </a:rPr>
              <a:t>port B</a:t>
            </a:r>
          </a:p>
          <a:p>
            <a:pPr marL="341313" indent="-341313" defTabSz="449263"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b="0" dirty="0">
                <a:solidFill>
                  <a:srgbClr val="000000"/>
                </a:solidFill>
              </a:rPr>
              <a:t>R</a:t>
            </a:r>
            <a:r>
              <a:rPr lang="pl-PL" sz="1600" b="0" dirty="0">
                <a:solidFill>
                  <a:srgbClr val="000000"/>
                </a:solidFill>
              </a:rPr>
              <a:t>a</a:t>
            </a:r>
            <a:r>
              <a:rPr lang="en-GB" sz="1600" b="0" dirty="0">
                <a:solidFill>
                  <a:srgbClr val="000000"/>
                </a:solidFill>
              </a:rPr>
              <a:t>port C</a:t>
            </a:r>
          </a:p>
          <a:p>
            <a:pPr marL="341313" indent="-341313" defTabSz="449263"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b="0" dirty="0">
                <a:solidFill>
                  <a:srgbClr val="000000"/>
                </a:solidFill>
              </a:rPr>
              <a:t>R</a:t>
            </a:r>
            <a:r>
              <a:rPr lang="pl-PL" sz="1600" b="0" dirty="0">
                <a:solidFill>
                  <a:srgbClr val="000000"/>
                </a:solidFill>
              </a:rPr>
              <a:t>a</a:t>
            </a:r>
            <a:r>
              <a:rPr lang="en-GB" sz="1600" b="0" dirty="0">
                <a:solidFill>
                  <a:srgbClr val="000000"/>
                </a:solidFill>
              </a:rPr>
              <a:t>port D</a:t>
            </a:r>
          </a:p>
          <a:p>
            <a:pPr marL="341313" indent="-341313" defTabSz="449263"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sz="1600" b="0" dirty="0">
              <a:solidFill>
                <a:srgbClr val="000000"/>
              </a:solidFill>
            </a:endParaRPr>
          </a:p>
          <a:p>
            <a:pPr marL="341313" indent="-341313" defTabSz="449263"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sz="1600" b="0" dirty="0">
              <a:solidFill>
                <a:srgbClr val="000000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Czujniki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Czujniki BUS – Seria JA-11x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" name="Grupa 19"/>
          <p:cNvGrpSpPr/>
          <p:nvPr/>
        </p:nvGrpSpPr>
        <p:grpSpPr>
          <a:xfrm>
            <a:off x="589756" y="3027685"/>
            <a:ext cx="7964488" cy="3171825"/>
            <a:chOff x="562372" y="3027685"/>
            <a:chExt cx="7964488" cy="3171825"/>
          </a:xfrm>
        </p:grpSpPr>
        <p:pic>
          <p:nvPicPr>
            <p:cNvPr id="14" name="Picture 9" descr="110p"/>
            <p:cNvPicPr>
              <a:picLocks noChangeAspect="1" noChangeArrowheads="1"/>
            </p:cNvPicPr>
            <p:nvPr/>
          </p:nvPicPr>
          <p:blipFill>
            <a:blip r:embed="rId4" cstate="print"/>
            <a:srcRect l="31044" t="19255" r="31020" b="22066"/>
            <a:stretch>
              <a:fillRect/>
            </a:stretch>
          </p:blipFill>
          <p:spPr bwMode="auto">
            <a:xfrm>
              <a:off x="3419872" y="3068960"/>
              <a:ext cx="2022475" cy="313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27"/>
            <p:cNvSpPr>
              <a:spLocks noChangeArrowheads="1"/>
            </p:cNvSpPr>
            <p:nvPr/>
          </p:nvSpPr>
          <p:spPr bwMode="auto">
            <a:xfrm>
              <a:off x="562372" y="3027685"/>
              <a:ext cx="2151063" cy="871538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54000" tIns="54000" rIns="54000" bIns="54000" anchor="ctr">
              <a:spAutoFit/>
            </a:bodyPr>
            <a:lstStyle/>
            <a:p>
              <a:r>
                <a:rPr lang="pl-PL">
                  <a:solidFill>
                    <a:schemeClr val="bg1"/>
                  </a:solidFill>
                  <a:cs typeface="Arial" charset="0"/>
                </a:rPr>
                <a:t>ŻÓŁTA</a:t>
              </a:r>
              <a:r>
                <a:rPr lang="cs-CZ">
                  <a:solidFill>
                    <a:schemeClr val="bg1"/>
                  </a:solidFill>
                  <a:cs typeface="Arial" charset="0"/>
                </a:rPr>
                <a:t>:</a:t>
              </a:r>
            </a:p>
            <a:p>
              <a:pPr>
                <a:buFontTx/>
                <a:buBlip>
                  <a:blip r:embed="rId5"/>
                </a:buBlip>
              </a:pPr>
              <a:r>
                <a:rPr lang="pl-PL" sz="1600">
                  <a:solidFill>
                    <a:schemeClr val="bg1"/>
                  </a:solidFill>
                  <a:cs typeface="Arial" charset="0"/>
                </a:rPr>
                <a:t>Mruga</a:t>
              </a:r>
              <a:r>
                <a:rPr lang="cs-CZ" sz="1600">
                  <a:solidFill>
                    <a:schemeClr val="bg1"/>
                  </a:solidFill>
                  <a:cs typeface="Arial" charset="0"/>
                </a:rPr>
                <a:t> = </a:t>
              </a:r>
              <a:r>
                <a:rPr lang="pl-PL" sz="1600">
                  <a:solidFill>
                    <a:schemeClr val="bg1"/>
                  </a:solidFill>
                  <a:cs typeface="Arial" charset="0"/>
                </a:rPr>
                <a:t>bez adresu</a:t>
              </a:r>
              <a:endParaRPr lang="cs-CZ" sz="1600">
                <a:solidFill>
                  <a:schemeClr val="bg1"/>
                </a:solidFill>
                <a:cs typeface="Arial" charset="0"/>
              </a:endParaRPr>
            </a:p>
            <a:p>
              <a:pPr>
                <a:buFontTx/>
                <a:buBlip>
                  <a:blip r:embed="rId5"/>
                </a:buBlip>
              </a:pPr>
              <a:r>
                <a:rPr lang="pl-PL" sz="1600">
                  <a:solidFill>
                    <a:schemeClr val="bg1"/>
                  </a:solidFill>
                  <a:cs typeface="Arial" charset="0"/>
                </a:rPr>
                <a:t>Świeci</a:t>
              </a:r>
              <a:r>
                <a:rPr lang="cs-CZ" sz="1600">
                  <a:solidFill>
                    <a:schemeClr val="bg1"/>
                  </a:solidFill>
                  <a:cs typeface="Arial" charset="0"/>
                </a:rPr>
                <a:t> = </a:t>
              </a:r>
              <a:r>
                <a:rPr lang="pl-PL" sz="1600">
                  <a:solidFill>
                    <a:schemeClr val="bg1"/>
                  </a:solidFill>
                  <a:cs typeface="Arial" charset="0"/>
                </a:rPr>
                <a:t>błąd</a:t>
              </a:r>
              <a:endParaRPr lang="cs-CZ" sz="160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6" name="Line 28"/>
            <p:cNvSpPr>
              <a:spLocks noChangeShapeType="1"/>
            </p:cNvSpPr>
            <p:nvPr/>
          </p:nvSpPr>
          <p:spPr bwMode="auto">
            <a:xfrm>
              <a:off x="3010297" y="3464248"/>
              <a:ext cx="496888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Rectangle 27"/>
            <p:cNvSpPr>
              <a:spLocks noChangeArrowheads="1"/>
            </p:cNvSpPr>
            <p:nvPr/>
          </p:nvSpPr>
          <p:spPr bwMode="auto">
            <a:xfrm>
              <a:off x="6012260" y="3054673"/>
              <a:ext cx="2514600" cy="871537"/>
            </a:xfrm>
            <a:prstGeom prst="rect">
              <a:avLst/>
            </a:prstGeom>
            <a:solidFill>
              <a:srgbClr val="E20032"/>
            </a:solidFill>
            <a:ln w="9525">
              <a:noFill/>
              <a:miter lim="800000"/>
              <a:headEnd/>
              <a:tailEnd/>
            </a:ln>
          </p:spPr>
          <p:txBody>
            <a:bodyPr wrap="none" lIns="54000" tIns="54000" rIns="54000" bIns="54000" anchor="ctr">
              <a:spAutoFit/>
            </a:bodyPr>
            <a:lstStyle/>
            <a:p>
              <a:r>
                <a:rPr lang="pl-PL">
                  <a:solidFill>
                    <a:schemeClr val="bg1"/>
                  </a:solidFill>
                  <a:cs typeface="Arial" charset="0"/>
                </a:rPr>
                <a:t>CZERWONA</a:t>
              </a:r>
              <a:r>
                <a:rPr lang="cs-CZ">
                  <a:solidFill>
                    <a:schemeClr val="bg1"/>
                  </a:solidFill>
                  <a:cs typeface="Arial" charset="0"/>
                </a:rPr>
                <a:t>:</a:t>
              </a:r>
            </a:p>
            <a:p>
              <a:pPr>
                <a:buFontTx/>
                <a:buBlip>
                  <a:blip r:embed="rId5"/>
                </a:buBlip>
              </a:pPr>
              <a:r>
                <a:rPr lang="pl-PL" sz="1600">
                  <a:solidFill>
                    <a:schemeClr val="bg1"/>
                  </a:solidFill>
                  <a:cs typeface="Arial" charset="0"/>
                </a:rPr>
                <a:t>Mruga</a:t>
              </a:r>
              <a:r>
                <a:rPr lang="cs-CZ" sz="1600">
                  <a:solidFill>
                    <a:schemeClr val="bg1"/>
                  </a:solidFill>
                  <a:cs typeface="Arial" charset="0"/>
                </a:rPr>
                <a:t> = </a:t>
              </a:r>
              <a:r>
                <a:rPr lang="pl-PL" sz="1600">
                  <a:solidFill>
                    <a:schemeClr val="bg1"/>
                  </a:solidFill>
                  <a:cs typeface="Arial" charset="0"/>
                </a:rPr>
                <a:t>pamięć alarmu</a:t>
              </a:r>
              <a:endParaRPr lang="cs-CZ" sz="1600">
                <a:solidFill>
                  <a:schemeClr val="bg1"/>
                </a:solidFill>
                <a:cs typeface="Arial" charset="0"/>
              </a:endParaRPr>
            </a:p>
            <a:p>
              <a:pPr>
                <a:buFontTx/>
                <a:buBlip>
                  <a:blip r:embed="rId5"/>
                </a:buBlip>
              </a:pPr>
              <a:r>
                <a:rPr lang="pl-PL" sz="1600">
                  <a:solidFill>
                    <a:schemeClr val="bg1"/>
                  </a:solidFill>
                  <a:cs typeface="Arial" charset="0"/>
                </a:rPr>
                <a:t>Świeci</a:t>
              </a:r>
              <a:r>
                <a:rPr lang="cs-CZ" sz="1600">
                  <a:solidFill>
                    <a:schemeClr val="bg1"/>
                  </a:solidFill>
                  <a:cs typeface="Arial" charset="0"/>
                </a:rPr>
                <a:t> = </a:t>
              </a:r>
              <a:r>
                <a:rPr lang="pl-PL" sz="1600">
                  <a:solidFill>
                    <a:schemeClr val="bg1"/>
                  </a:solidFill>
                  <a:cs typeface="Arial" charset="0"/>
                </a:rPr>
                <a:t>naruszenie</a:t>
              </a:r>
              <a:endParaRPr lang="cs-CZ" sz="160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8" name="Line 28"/>
            <p:cNvSpPr>
              <a:spLocks noChangeShapeType="1"/>
            </p:cNvSpPr>
            <p:nvPr/>
          </p:nvSpPr>
          <p:spPr bwMode="auto">
            <a:xfrm flipH="1">
              <a:off x="5147072" y="3454723"/>
              <a:ext cx="865188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82454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b="0" dirty="0"/>
              <a:t>Ustawienie pracy w</a:t>
            </a:r>
            <a:r>
              <a:rPr lang="cs-CZ" b="0" dirty="0"/>
              <a:t> F-Link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b="0" dirty="0"/>
              <a:t>Wskazanie </a:t>
            </a:r>
            <a:r>
              <a:rPr lang="en-GB" b="0" dirty="0"/>
              <a:t>Led</a:t>
            </a:r>
            <a:r>
              <a:rPr lang="cs-CZ" b="0" dirty="0"/>
              <a:t>: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Czujniki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JA-110P Czujnik ruchu PIR BUS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82454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Widzenie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cs-CZ" dirty="0" smtClean="0">
                <a:solidFill>
                  <a:srgbClr val="000000"/>
                </a:solidFill>
              </a:rPr>
              <a:t>110°/12m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2 poziom odporności na fałszywe alarmy</a:t>
            </a:r>
            <a:endParaRPr lang="en-GB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Standard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Zwiększony</a:t>
            </a:r>
            <a:endParaRPr lang="cs-CZ" sz="1600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Opcjonalne soczewki</a:t>
            </a:r>
            <a:endParaRPr lang="en-GB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Pozioma</a:t>
            </a:r>
            <a:r>
              <a:rPr lang="en-GB" sz="1600" dirty="0" smtClean="0">
                <a:solidFill>
                  <a:srgbClr val="000000"/>
                </a:solidFill>
              </a:rPr>
              <a:t>  JS-7906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Korytarzowa</a:t>
            </a:r>
            <a:r>
              <a:rPr lang="en-GB" sz="1600" dirty="0" smtClean="0">
                <a:solidFill>
                  <a:srgbClr val="000000"/>
                </a:solidFill>
              </a:rPr>
              <a:t> JS7904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Pionowa</a:t>
            </a:r>
            <a:r>
              <a:rPr lang="en-GB" sz="1600" dirty="0" smtClean="0">
                <a:solidFill>
                  <a:srgbClr val="000000"/>
                </a:solidFill>
              </a:rPr>
              <a:t> JS-7901</a:t>
            </a:r>
            <a:endParaRPr lang="cs-CZ" sz="1600" dirty="0">
              <a:solidFill>
                <a:srgbClr val="000000"/>
              </a:solidFill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/>
          <a:srcRect l="31046" t="19254" r="31020" b="22066"/>
          <a:stretch>
            <a:fillRect/>
          </a:stretch>
        </p:blipFill>
        <p:spPr bwMode="auto">
          <a:xfrm>
            <a:off x="5940152" y="1772816"/>
            <a:ext cx="2715521" cy="42033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a 23"/>
          <p:cNvGrpSpPr/>
          <p:nvPr/>
        </p:nvGrpSpPr>
        <p:grpSpPr>
          <a:xfrm>
            <a:off x="513153" y="2852936"/>
            <a:ext cx="8117695" cy="3240087"/>
            <a:chOff x="440339" y="2880992"/>
            <a:chExt cx="8117695" cy="3240087"/>
          </a:xfrm>
        </p:grpSpPr>
        <p:pic>
          <p:nvPicPr>
            <p:cNvPr id="23" name="Picture 6" descr="Durex_Performax_Condom_LRG"/>
            <p:cNvPicPr>
              <a:picLocks noChangeAspect="1" noChangeArrowheads="1"/>
            </p:cNvPicPr>
            <p:nvPr/>
          </p:nvPicPr>
          <p:blipFill>
            <a:blip r:embed="rId3" cstate="print"/>
            <a:srcRect l="8055" b="3029"/>
            <a:stretch>
              <a:fillRect/>
            </a:stretch>
          </p:blipFill>
          <p:spPr bwMode="auto">
            <a:xfrm rot="1144408">
              <a:off x="440339" y="3072296"/>
              <a:ext cx="3431579" cy="2897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8" descr="condom"/>
            <p:cNvPicPr>
              <a:picLocks noChangeAspect="1" noChangeArrowheads="1"/>
            </p:cNvPicPr>
            <p:nvPr/>
          </p:nvPicPr>
          <p:blipFill>
            <a:blip r:embed="rId4" cstate="print"/>
            <a:srcRect l="4550" r="754" b="7324"/>
            <a:stretch>
              <a:fillRect/>
            </a:stretch>
          </p:blipFill>
          <p:spPr bwMode="auto">
            <a:xfrm>
              <a:off x="6311722" y="2880992"/>
              <a:ext cx="2246312" cy="2751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0" descr="condom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79697" y="4817742"/>
              <a:ext cx="649287" cy="71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1" descr="condom"/>
            <p:cNvPicPr>
              <a:picLocks noChangeAspect="1" noChangeArrowheads="1"/>
            </p:cNvPicPr>
            <p:nvPr/>
          </p:nvPicPr>
          <p:blipFill>
            <a:blip r:embed="rId6" cstate="print"/>
            <a:srcRect r="2917"/>
            <a:stretch>
              <a:fillRect/>
            </a:stretch>
          </p:blipFill>
          <p:spPr bwMode="auto">
            <a:xfrm>
              <a:off x="4728984" y="4530404"/>
              <a:ext cx="792163" cy="992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4295597" y="5754367"/>
              <a:ext cx="3244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/>
                <a:t>S       M          L             XL      </a:t>
              </a:r>
            </a:p>
          </p:txBody>
        </p:sp>
        <p:pic>
          <p:nvPicPr>
            <p:cNvPr id="20" name="Picture 13" descr="condom"/>
            <p:cNvPicPr>
              <a:picLocks noChangeAspect="1" noChangeArrowheads="1"/>
            </p:cNvPicPr>
            <p:nvPr/>
          </p:nvPicPr>
          <p:blipFill>
            <a:blip r:embed="rId7" cstate="print"/>
            <a:srcRect r="2917"/>
            <a:stretch>
              <a:fillRect/>
            </a:stretch>
          </p:blipFill>
          <p:spPr bwMode="auto">
            <a:xfrm>
              <a:off x="5519559" y="3954142"/>
              <a:ext cx="792163" cy="1712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Line 14"/>
            <p:cNvSpPr>
              <a:spLocks noChangeShapeType="1"/>
            </p:cNvSpPr>
            <p:nvPr/>
          </p:nvSpPr>
          <p:spPr bwMode="auto">
            <a:xfrm>
              <a:off x="4224159" y="3017517"/>
              <a:ext cx="4248150" cy="295275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 flipV="1">
              <a:off x="4016197" y="3161979"/>
              <a:ext cx="4456112" cy="25701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Wprowadzenie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Prezerwatywa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251520" y="2132856"/>
            <a:ext cx="8424936" cy="43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Ochrona musi być elastyczna i dopasowana</a:t>
            </a:r>
            <a:r>
              <a:rPr lang="cs-CZ" dirty="0" smtClean="0"/>
              <a:t> !!!</a:t>
            </a:r>
            <a:endParaRPr lang="cs-CZ" dirty="0"/>
          </a:p>
        </p:txBody>
      </p:sp>
      <p:sp>
        <p:nvSpPr>
          <p:cNvPr id="25" name="pole tekstowe 24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Czujniki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JA-110P Czujnik ruchu PIR BUS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82454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Reakcja puls</a:t>
            </a:r>
            <a:endParaRPr lang="en-GB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Ustawienia wewnętrzne przez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err="1" smtClean="0">
                <a:solidFill>
                  <a:srgbClr val="000000"/>
                </a:solidFill>
              </a:rPr>
              <a:t>Flink</a:t>
            </a:r>
            <a:r>
              <a:rPr lang="en-GB" dirty="0" smtClean="0">
                <a:solidFill>
                  <a:srgbClr val="000000"/>
                </a:solidFill>
              </a:rPr>
              <a:t> SW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Przypisanie do systemu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wciśnięcie sabotażu</a:t>
            </a:r>
            <a:endParaRPr lang="en-GB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wprowadzenie kodu fabrycznego</a:t>
            </a:r>
            <a:endParaRPr lang="en-GB" sz="1600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sz="1600" dirty="0">
              <a:solidFill>
                <a:srgbClr val="000000"/>
              </a:solidFill>
            </a:endParaRPr>
          </a:p>
        </p:txBody>
      </p:sp>
      <p:grpSp>
        <p:nvGrpSpPr>
          <p:cNvPr id="26" name="Grupa 25"/>
          <p:cNvGrpSpPr/>
          <p:nvPr/>
        </p:nvGrpSpPr>
        <p:grpSpPr>
          <a:xfrm>
            <a:off x="5292080" y="1772816"/>
            <a:ext cx="3384375" cy="4392488"/>
            <a:chOff x="5413375" y="2371725"/>
            <a:chExt cx="3024188" cy="3632200"/>
          </a:xfrm>
        </p:grpSpPr>
        <p:pic>
          <p:nvPicPr>
            <p:cNvPr id="13" name="Picture 10" descr="GraphJA110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08688" y="3170238"/>
              <a:ext cx="1262062" cy="2236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5556250" y="2371725"/>
              <a:ext cx="1055688" cy="352425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lIns="54000" tIns="54000" rIns="54000" bIns="54000" anchor="ctr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pl-PL" sz="1600">
                  <a:solidFill>
                    <a:srgbClr val="FFFFFF"/>
                  </a:solidFill>
                  <a:cs typeface="Arial" charset="0"/>
                </a:rPr>
                <a:t>Żółta</a:t>
              </a: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 LED</a:t>
              </a:r>
              <a:endParaRPr lang="cs-CZ" sz="16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6216650" y="2689225"/>
              <a:ext cx="342900" cy="573088"/>
            </a:xfrm>
            <a:prstGeom prst="line">
              <a:avLst/>
            </a:prstGeom>
            <a:noFill/>
            <a:ln w="38160">
              <a:solidFill>
                <a:srgbClr val="FF99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6908800" y="2411413"/>
              <a:ext cx="1528763" cy="352425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lIns="54000" tIns="54000" rIns="54000" bIns="54000" anchor="ctr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pl-PL" sz="1600">
                  <a:solidFill>
                    <a:srgbClr val="FFFFFF"/>
                  </a:solidFill>
                  <a:cs typeface="Arial" charset="0"/>
                </a:rPr>
                <a:t>Czerwona</a:t>
              </a: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 LED</a:t>
              </a:r>
              <a:endParaRPr lang="cs-CZ" sz="16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H="1">
              <a:off x="6908800" y="2752725"/>
              <a:ext cx="514350" cy="561975"/>
            </a:xfrm>
            <a:prstGeom prst="line">
              <a:avLst/>
            </a:prstGeom>
            <a:noFill/>
            <a:ln w="38160">
              <a:solidFill>
                <a:srgbClr val="FF99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7566025" y="3892550"/>
              <a:ext cx="841375" cy="352425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lIns="54000" tIns="54000" rIns="54000" bIns="54000" anchor="ctr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Tamper</a:t>
              </a:r>
              <a:endParaRPr lang="cs-CZ" sz="16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 flipH="1">
              <a:off x="7337425" y="4229100"/>
              <a:ext cx="247650" cy="392113"/>
            </a:xfrm>
            <a:prstGeom prst="line">
              <a:avLst/>
            </a:prstGeom>
            <a:noFill/>
            <a:ln w="38160">
              <a:solidFill>
                <a:srgbClr val="FF99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auto">
            <a:xfrm>
              <a:off x="5413375" y="4587875"/>
              <a:ext cx="534988" cy="352425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lIns="54000" tIns="54000" rIns="54000" bIns="54000" anchor="ctr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BUS</a:t>
              </a:r>
              <a:endParaRPr lang="cs-CZ" sz="16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3" name="Line 18"/>
            <p:cNvSpPr>
              <a:spLocks noChangeShapeType="1"/>
            </p:cNvSpPr>
            <p:nvPr/>
          </p:nvSpPr>
          <p:spPr bwMode="auto">
            <a:xfrm flipV="1">
              <a:off x="5946775" y="3963988"/>
              <a:ext cx="447675" cy="636587"/>
            </a:xfrm>
            <a:prstGeom prst="line">
              <a:avLst/>
            </a:prstGeom>
            <a:noFill/>
            <a:ln w="38160">
              <a:solidFill>
                <a:srgbClr val="FF99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Rectangle 19"/>
            <p:cNvSpPr>
              <a:spLocks noChangeArrowheads="1"/>
            </p:cNvSpPr>
            <p:nvPr/>
          </p:nvSpPr>
          <p:spPr bwMode="auto">
            <a:xfrm>
              <a:off x="5703888" y="5651500"/>
              <a:ext cx="446087" cy="352425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lIns="54000" tIns="54000" rIns="54000" bIns="54000" anchor="ctr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PIR</a:t>
              </a:r>
              <a:endParaRPr lang="cs-CZ" sz="16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5" name="Line 20"/>
            <p:cNvSpPr>
              <a:spLocks noChangeShapeType="1"/>
            </p:cNvSpPr>
            <p:nvPr/>
          </p:nvSpPr>
          <p:spPr bwMode="auto">
            <a:xfrm flipV="1">
              <a:off x="6134100" y="5046663"/>
              <a:ext cx="447675" cy="636587"/>
            </a:xfrm>
            <a:prstGeom prst="line">
              <a:avLst/>
            </a:prstGeom>
            <a:noFill/>
            <a:ln w="38160">
              <a:solidFill>
                <a:srgbClr val="FF99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7" name="pole tekstowe 26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Czujniki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JA-110M moduł podłączenia czujnika otwarcia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82454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Zajmuje 2 pozycje</a:t>
            </a:r>
            <a:endParaRPr lang="en-GB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Status </a:t>
            </a:r>
            <a:r>
              <a:rPr lang="pl-PL" dirty="0" smtClean="0">
                <a:solidFill>
                  <a:srgbClr val="000000"/>
                </a:solidFill>
              </a:rPr>
              <a:t>reakcji</a:t>
            </a:r>
            <a:endParaRPr lang="cs-CZ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2 wejścia alarmowe</a:t>
            </a:r>
            <a:endParaRPr lang="en-GB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Podłączenie czujników magnetycznych</a:t>
            </a:r>
            <a:endParaRPr lang="en-GB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Ustawienie linii licznikowej</a:t>
            </a:r>
            <a:r>
              <a:rPr lang="en-GB" sz="1600" dirty="0" smtClean="0">
                <a:solidFill>
                  <a:srgbClr val="000000"/>
                </a:solidFill>
              </a:rPr>
              <a:t> (3</a:t>
            </a:r>
            <a:r>
              <a:rPr lang="pl-PL" sz="1600" dirty="0" smtClean="0">
                <a:solidFill>
                  <a:srgbClr val="000000"/>
                </a:solidFill>
              </a:rPr>
              <a:t> impulsy w</a:t>
            </a:r>
            <a:r>
              <a:rPr lang="en-GB" sz="1600" dirty="0" smtClean="0">
                <a:solidFill>
                  <a:srgbClr val="000000"/>
                </a:solidFill>
              </a:rPr>
              <a:t>  5 s</a:t>
            </a:r>
            <a:r>
              <a:rPr lang="pl-PL" sz="1600" dirty="0" err="1" smtClean="0">
                <a:solidFill>
                  <a:srgbClr val="000000"/>
                </a:solidFill>
              </a:rPr>
              <a:t>ekund</a:t>
            </a:r>
            <a:r>
              <a:rPr lang="en-GB" sz="1600" dirty="0" smtClean="0">
                <a:solidFill>
                  <a:srgbClr val="000000"/>
                </a:solidFill>
              </a:rPr>
              <a:t> </a:t>
            </a:r>
            <a:r>
              <a:rPr lang="pl-PL" sz="1600" dirty="0" smtClean="0">
                <a:solidFill>
                  <a:srgbClr val="000000"/>
                </a:solidFill>
              </a:rPr>
              <a:t>lub</a:t>
            </a:r>
            <a:endParaRPr lang="en-GB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7 </a:t>
            </a:r>
            <a:r>
              <a:rPr lang="pl-PL" sz="1600" dirty="0" smtClean="0">
                <a:solidFill>
                  <a:srgbClr val="000000"/>
                </a:solidFill>
              </a:rPr>
              <a:t>impulsów w</a:t>
            </a:r>
            <a:r>
              <a:rPr lang="en-GB" sz="1600" dirty="0" smtClean="0">
                <a:solidFill>
                  <a:srgbClr val="000000"/>
                </a:solidFill>
              </a:rPr>
              <a:t> 10 se</a:t>
            </a:r>
            <a:r>
              <a:rPr lang="pl-PL" sz="1600" dirty="0" err="1" smtClean="0">
                <a:solidFill>
                  <a:srgbClr val="000000"/>
                </a:solidFill>
              </a:rPr>
              <a:t>kund</a:t>
            </a:r>
            <a:r>
              <a:rPr lang="en-GB" sz="1600" dirty="0" smtClean="0">
                <a:solidFill>
                  <a:srgbClr val="000000"/>
                </a:solidFill>
              </a:rPr>
              <a:t>)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Przypisanie do systemu</a:t>
            </a:r>
            <a:endParaRPr lang="en-GB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Wciśnięcie sabotażu</a:t>
            </a:r>
            <a:endParaRPr lang="en-GB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Wprowadzenie kodu fabrycznego</a:t>
            </a:r>
            <a:endParaRPr lang="en-GB" sz="1600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sz="1600" dirty="0">
              <a:solidFill>
                <a:srgbClr val="000000"/>
              </a:solidFill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467544" y="6016130"/>
            <a:ext cx="8305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Maksymalny przewód</a:t>
            </a:r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 metry, EOL-1k.</a:t>
            </a: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4" cstate="print"/>
          <a:srcRect l="32483" t="13252" r="37492" b="14742"/>
          <a:stretch>
            <a:fillRect/>
          </a:stretch>
        </p:blipFill>
        <p:spPr bwMode="auto">
          <a:xfrm>
            <a:off x="6804248" y="2060848"/>
            <a:ext cx="1708150" cy="4094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pole tekstowe 1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8" descr="for_mlm51002_pic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221088"/>
            <a:ext cx="2736304" cy="2140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Czujniki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JA-110M moduł podłączenia czujnika otwarcia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82454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Ustawienia wewnętrzne przez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err="1" smtClean="0">
                <a:solidFill>
                  <a:srgbClr val="000000"/>
                </a:solidFill>
              </a:rPr>
              <a:t>Flink</a:t>
            </a:r>
            <a:r>
              <a:rPr lang="en-GB" dirty="0" smtClean="0">
                <a:solidFill>
                  <a:srgbClr val="000000"/>
                </a:solidFill>
              </a:rPr>
              <a:t> SW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Reakcja wejścia</a:t>
            </a:r>
            <a:r>
              <a:rPr lang="en-GB" sz="1600" dirty="0" smtClean="0">
                <a:solidFill>
                  <a:srgbClr val="000000"/>
                </a:solidFill>
              </a:rPr>
              <a:t> (</a:t>
            </a:r>
            <a:r>
              <a:rPr lang="pl-PL" sz="1600" dirty="0" smtClean="0">
                <a:solidFill>
                  <a:srgbClr val="000000"/>
                </a:solidFill>
              </a:rPr>
              <a:t>EOL</a:t>
            </a:r>
            <a:r>
              <a:rPr lang="en-GB" sz="1600" dirty="0" smtClean="0">
                <a:solidFill>
                  <a:srgbClr val="000000"/>
                </a:solidFill>
              </a:rPr>
              <a:t> </a:t>
            </a:r>
            <a:r>
              <a:rPr lang="pl-PL" sz="1600" dirty="0" smtClean="0">
                <a:solidFill>
                  <a:srgbClr val="000000"/>
                </a:solidFill>
              </a:rPr>
              <a:t>tak</a:t>
            </a:r>
            <a:r>
              <a:rPr lang="en-GB" sz="1600" dirty="0" smtClean="0">
                <a:solidFill>
                  <a:srgbClr val="000000"/>
                </a:solidFill>
              </a:rPr>
              <a:t>/n</a:t>
            </a:r>
            <a:r>
              <a:rPr lang="pl-PL" sz="1600" dirty="0" err="1" smtClean="0">
                <a:solidFill>
                  <a:srgbClr val="000000"/>
                </a:solidFill>
              </a:rPr>
              <a:t>ie</a:t>
            </a:r>
            <a:r>
              <a:rPr lang="en-GB" sz="1600" dirty="0" smtClean="0">
                <a:solidFill>
                  <a:srgbClr val="000000"/>
                </a:solidFill>
              </a:rPr>
              <a:t>, </a:t>
            </a:r>
            <a:r>
              <a:rPr lang="pl-PL" sz="1600" dirty="0" smtClean="0">
                <a:solidFill>
                  <a:srgbClr val="000000"/>
                </a:solidFill>
              </a:rPr>
              <a:t>OFF</a:t>
            </a:r>
            <a:r>
              <a:rPr lang="en-GB" sz="1600" dirty="0" smtClean="0">
                <a:solidFill>
                  <a:srgbClr val="000000"/>
                </a:solidFill>
              </a:rPr>
              <a:t>)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Opóźnienie reakcji wejścia</a:t>
            </a:r>
            <a:r>
              <a:rPr lang="en-GB" sz="1600" dirty="0" smtClean="0">
                <a:solidFill>
                  <a:srgbClr val="000000"/>
                </a:solidFill>
              </a:rPr>
              <a:t> (0.1s </a:t>
            </a:r>
            <a:r>
              <a:rPr lang="pl-PL" sz="1600" dirty="0" smtClean="0">
                <a:solidFill>
                  <a:srgbClr val="000000"/>
                </a:solidFill>
              </a:rPr>
              <a:t>do</a:t>
            </a:r>
            <a:r>
              <a:rPr lang="en-GB" sz="1600" dirty="0" smtClean="0">
                <a:solidFill>
                  <a:srgbClr val="000000"/>
                </a:solidFill>
              </a:rPr>
              <a:t> 300s)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Logika wejścia</a:t>
            </a:r>
            <a:r>
              <a:rPr lang="en-GB" sz="1600" dirty="0" smtClean="0">
                <a:solidFill>
                  <a:srgbClr val="000000"/>
                </a:solidFill>
              </a:rPr>
              <a:t> (NC / NO)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Wskazanie </a:t>
            </a:r>
            <a:r>
              <a:rPr lang="en-GB" sz="1600" dirty="0" smtClean="0">
                <a:solidFill>
                  <a:srgbClr val="000000"/>
                </a:solidFill>
              </a:rPr>
              <a:t>LED</a:t>
            </a:r>
            <a:r>
              <a:rPr lang="pl-PL" sz="1600" dirty="0" smtClean="0">
                <a:solidFill>
                  <a:srgbClr val="000000"/>
                </a:solidFill>
              </a:rPr>
              <a:t> załączone</a:t>
            </a:r>
            <a:endParaRPr lang="cs-CZ" sz="1600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sz="1600" dirty="0">
              <a:solidFill>
                <a:srgbClr val="000000"/>
              </a:solidFill>
            </a:endParaRPr>
          </a:p>
        </p:txBody>
      </p:sp>
      <p:grpSp>
        <p:nvGrpSpPr>
          <p:cNvPr id="24" name="Grupa 23"/>
          <p:cNvGrpSpPr/>
          <p:nvPr/>
        </p:nvGrpSpPr>
        <p:grpSpPr>
          <a:xfrm>
            <a:off x="5652120" y="2204864"/>
            <a:ext cx="3254375" cy="4087813"/>
            <a:chOff x="5483225" y="1790700"/>
            <a:chExt cx="3254375" cy="4087813"/>
          </a:xfrm>
        </p:grpSpPr>
        <p:pic>
          <p:nvPicPr>
            <p:cNvPr id="14" name="Picture 9" descr="GraphJA110M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67375" y="2228850"/>
              <a:ext cx="2116138" cy="318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6164263" y="1790700"/>
              <a:ext cx="512762" cy="352425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lIns="54000" tIns="54000" rIns="54000" bIns="54000" anchor="ctr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LED</a:t>
              </a:r>
              <a:endParaRPr lang="cs-CZ" sz="16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6621463" y="2165350"/>
              <a:ext cx="342900" cy="573088"/>
            </a:xfrm>
            <a:prstGeom prst="line">
              <a:avLst/>
            </a:prstGeom>
            <a:noFill/>
            <a:ln w="38160">
              <a:solidFill>
                <a:srgbClr val="FF99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6310313" y="5526088"/>
              <a:ext cx="2427287" cy="352425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lIns="54000" tIns="54000" rIns="54000" bIns="54000" anchor="ctr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pl-PL" sz="1600">
                  <a:solidFill>
                    <a:srgbClr val="FFFFFF"/>
                  </a:solidFill>
                  <a:cs typeface="Arial" charset="0"/>
                </a:rPr>
                <a:t>Wejścia dla cz. otwarcia</a:t>
              </a:r>
              <a:endParaRPr lang="cs-CZ" sz="16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8" name="Line 13"/>
            <p:cNvSpPr>
              <a:spLocks noChangeShapeType="1"/>
            </p:cNvSpPr>
            <p:nvPr/>
          </p:nvSpPr>
          <p:spPr bwMode="auto">
            <a:xfrm flipV="1">
              <a:off x="7313613" y="4762500"/>
              <a:ext cx="19050" cy="781050"/>
            </a:xfrm>
            <a:prstGeom prst="line">
              <a:avLst/>
            </a:prstGeom>
            <a:noFill/>
            <a:ln w="38160">
              <a:solidFill>
                <a:srgbClr val="FF99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Rectangle 14"/>
            <p:cNvSpPr>
              <a:spLocks noChangeArrowheads="1"/>
            </p:cNvSpPr>
            <p:nvPr/>
          </p:nvSpPr>
          <p:spPr bwMode="auto">
            <a:xfrm>
              <a:off x="7566025" y="3073400"/>
              <a:ext cx="841375" cy="352425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lIns="54000" tIns="54000" rIns="54000" bIns="54000" anchor="ctr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Tamper</a:t>
              </a:r>
              <a:endParaRPr lang="cs-CZ" sz="16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1" name="Line 15"/>
            <p:cNvSpPr>
              <a:spLocks noChangeShapeType="1"/>
            </p:cNvSpPr>
            <p:nvPr/>
          </p:nvSpPr>
          <p:spPr bwMode="auto">
            <a:xfrm flipH="1">
              <a:off x="7618413" y="3429000"/>
              <a:ext cx="247650" cy="392113"/>
            </a:xfrm>
            <a:prstGeom prst="line">
              <a:avLst/>
            </a:prstGeom>
            <a:noFill/>
            <a:ln w="38160">
              <a:solidFill>
                <a:srgbClr val="FF99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Line 16"/>
            <p:cNvSpPr>
              <a:spLocks noChangeShapeType="1"/>
            </p:cNvSpPr>
            <p:nvPr/>
          </p:nvSpPr>
          <p:spPr bwMode="auto">
            <a:xfrm flipV="1">
              <a:off x="6075363" y="3859213"/>
              <a:ext cx="447675" cy="636587"/>
            </a:xfrm>
            <a:prstGeom prst="line">
              <a:avLst/>
            </a:prstGeom>
            <a:noFill/>
            <a:ln w="38160">
              <a:solidFill>
                <a:srgbClr val="FF99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Rectangle 17"/>
            <p:cNvSpPr>
              <a:spLocks noChangeArrowheads="1"/>
            </p:cNvSpPr>
            <p:nvPr/>
          </p:nvSpPr>
          <p:spPr bwMode="auto">
            <a:xfrm>
              <a:off x="5483225" y="4494213"/>
              <a:ext cx="534988" cy="352425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lIns="54000" tIns="54000" rIns="54000" bIns="54000" anchor="ctr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pl-PL" sz="1600">
                  <a:solidFill>
                    <a:srgbClr val="FFFFFF"/>
                  </a:solidFill>
                  <a:cs typeface="Arial" charset="0"/>
                </a:rPr>
                <a:t>BUS</a:t>
              </a:r>
              <a:endParaRPr lang="cs-CZ" sz="160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26" name="pole tekstowe 25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Czujniki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JA-110B Czujnik zbicia szyby BUS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82454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Podwójna metoda detekcji</a:t>
            </a:r>
            <a:endParaRPr lang="en-GB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Zmiana ciśnienia w pomieszczeniu</a:t>
            </a:r>
            <a:endParaRPr lang="en-GB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Dźwięk tłuczonej szyby</a:t>
            </a:r>
            <a:endParaRPr lang="en-GB" sz="1600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Reakcja puls</a:t>
            </a:r>
            <a:endParaRPr lang="en-GB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Przypisanie do systemu</a:t>
            </a:r>
            <a:endParaRPr lang="en-GB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Wciśnięcie sabotażu</a:t>
            </a:r>
            <a:endParaRPr lang="en-GB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Wprowadzenie kody fabrycznego</a:t>
            </a:r>
            <a:endParaRPr lang="en-GB" sz="1600" dirty="0">
              <a:solidFill>
                <a:srgbClr val="000000"/>
              </a:solidFill>
            </a:endParaRP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4" cstate="print"/>
          <a:srcRect l="32483" t="13252" r="37492" b="14742"/>
          <a:stretch>
            <a:fillRect/>
          </a:stretch>
        </p:blipFill>
        <p:spPr bwMode="auto">
          <a:xfrm>
            <a:off x="6804248" y="2060848"/>
            <a:ext cx="1708150" cy="4094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Czujniki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JA-110B Czujnik zbicia szyby BUS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82454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Chroniona powierzchnia do 9 m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Min</a:t>
            </a:r>
            <a:r>
              <a:rPr lang="pl-PL" sz="1600" dirty="0" err="1" smtClean="0">
                <a:solidFill>
                  <a:srgbClr val="000000"/>
                </a:solidFill>
              </a:rPr>
              <a:t>imalna</a:t>
            </a:r>
            <a:r>
              <a:rPr lang="pl-PL" sz="1600" dirty="0" smtClean="0">
                <a:solidFill>
                  <a:srgbClr val="000000"/>
                </a:solidFill>
              </a:rPr>
              <a:t> szyba</a:t>
            </a:r>
            <a:r>
              <a:rPr lang="cs-CZ" sz="1600" dirty="0" smtClean="0">
                <a:solidFill>
                  <a:srgbClr val="000000"/>
                </a:solidFill>
              </a:rPr>
              <a:t> 0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  <a:r>
              <a:rPr lang="cs-CZ" sz="1600" dirty="0" smtClean="0">
                <a:solidFill>
                  <a:srgbClr val="000000"/>
                </a:solidFill>
              </a:rPr>
              <a:t>6 x 0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  <a:r>
              <a:rPr lang="cs-CZ" sz="1600" dirty="0" smtClean="0">
                <a:solidFill>
                  <a:srgbClr val="000000"/>
                </a:solidFill>
              </a:rPr>
              <a:t>6 m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Ustawienie czułości – trimer</a:t>
            </a:r>
            <a:endParaRPr lang="en-GB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GBT-212 tester, czas stabilizacji 60 s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Wskazanie naruszenia LED</a:t>
            </a:r>
            <a:endParaRPr lang="cs-CZ" dirty="0">
              <a:solidFill>
                <a:srgbClr val="000000"/>
              </a:solidFill>
            </a:endParaRPr>
          </a:p>
        </p:txBody>
      </p:sp>
      <p:grpSp>
        <p:nvGrpSpPr>
          <p:cNvPr id="28" name="Grupa 27"/>
          <p:cNvGrpSpPr/>
          <p:nvPr/>
        </p:nvGrpSpPr>
        <p:grpSpPr>
          <a:xfrm>
            <a:off x="4716016" y="1628800"/>
            <a:ext cx="3910013" cy="4629150"/>
            <a:chOff x="4711700" y="1790700"/>
            <a:chExt cx="3910013" cy="4629150"/>
          </a:xfrm>
        </p:grpSpPr>
        <p:pic>
          <p:nvPicPr>
            <p:cNvPr id="13" name="Picture 10" descr="Graph_JA-110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73750" y="2609850"/>
              <a:ext cx="2747963" cy="3522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6015038" y="1790700"/>
              <a:ext cx="795337" cy="352425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lIns="54000" tIns="54000" rIns="54000" bIns="54000" anchor="ctr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Sensor</a:t>
              </a:r>
              <a:endParaRPr lang="cs-CZ" sz="16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6400800" y="2127250"/>
              <a:ext cx="342900" cy="715963"/>
            </a:xfrm>
            <a:prstGeom prst="line">
              <a:avLst/>
            </a:prstGeom>
            <a:noFill/>
            <a:ln w="38160">
              <a:solidFill>
                <a:srgbClr val="FF99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7324725" y="2244725"/>
              <a:ext cx="885825" cy="352425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lIns="54000" tIns="54000" rIns="54000" bIns="54000" anchor="ctr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pl-PL" sz="1600">
                  <a:solidFill>
                    <a:srgbClr val="FFFFFF"/>
                  </a:solidFill>
                  <a:cs typeface="Arial" charset="0"/>
                </a:rPr>
                <a:t>Czułość</a:t>
              </a:r>
              <a:endParaRPr lang="cs-CZ" sz="16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H="1">
              <a:off x="7235825" y="2619375"/>
              <a:ext cx="476250" cy="1401763"/>
            </a:xfrm>
            <a:prstGeom prst="line">
              <a:avLst/>
            </a:prstGeom>
            <a:noFill/>
            <a:ln w="38160">
              <a:solidFill>
                <a:srgbClr val="FF99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5486400" y="6067425"/>
              <a:ext cx="534988" cy="352425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lIns="54000" tIns="54000" rIns="54000" bIns="54000" anchor="ctr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BUS</a:t>
              </a:r>
              <a:endParaRPr lang="cs-CZ" sz="16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 flipV="1">
              <a:off x="5772150" y="5376863"/>
              <a:ext cx="695325" cy="703262"/>
            </a:xfrm>
            <a:prstGeom prst="line">
              <a:avLst/>
            </a:prstGeom>
            <a:noFill/>
            <a:ln w="38160">
              <a:solidFill>
                <a:srgbClr val="FF99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4883150" y="4568825"/>
              <a:ext cx="1055688" cy="352425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lIns="54000" tIns="54000" rIns="54000" bIns="54000" anchor="ctr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pl-PL" sz="1600">
                  <a:solidFill>
                    <a:srgbClr val="FFFFFF"/>
                  </a:solidFill>
                  <a:cs typeface="Arial" charset="0"/>
                </a:rPr>
                <a:t>Żółta </a:t>
              </a: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LED</a:t>
              </a:r>
              <a:endParaRPr lang="cs-CZ" sz="16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 flipV="1">
              <a:off x="6016625" y="4135438"/>
              <a:ext cx="695325" cy="703262"/>
            </a:xfrm>
            <a:prstGeom prst="line">
              <a:avLst/>
            </a:prstGeom>
            <a:noFill/>
            <a:ln w="38160">
              <a:solidFill>
                <a:srgbClr val="FF99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4711700" y="2919413"/>
              <a:ext cx="1528763" cy="352425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lIns="54000" tIns="54000" rIns="54000" bIns="54000" anchor="ctr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pl-PL" sz="1600">
                  <a:solidFill>
                    <a:srgbClr val="FFFFFF"/>
                  </a:solidFill>
                  <a:cs typeface="Arial" charset="0"/>
                </a:rPr>
                <a:t>Czerwona</a:t>
              </a: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 LED</a:t>
              </a:r>
              <a:endParaRPr lang="cs-CZ" sz="16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5905500" y="3095625"/>
              <a:ext cx="739775" cy="735013"/>
            </a:xfrm>
            <a:prstGeom prst="line">
              <a:avLst/>
            </a:prstGeom>
            <a:noFill/>
            <a:ln w="38160">
              <a:solidFill>
                <a:srgbClr val="FF99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7751763" y="4273550"/>
              <a:ext cx="841375" cy="352425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lIns="54000" tIns="54000" rIns="54000" bIns="54000" anchor="ctr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Tamper</a:t>
              </a:r>
              <a:endParaRPr lang="cs-CZ" sz="16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 flipH="1">
              <a:off x="7264400" y="4448175"/>
              <a:ext cx="495300" cy="1588"/>
            </a:xfrm>
            <a:prstGeom prst="line">
              <a:avLst/>
            </a:prstGeom>
            <a:noFill/>
            <a:ln w="38160">
              <a:solidFill>
                <a:srgbClr val="FF99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</p:grpSp>
      <p:pic>
        <p:nvPicPr>
          <p:cNvPr id="29" name="Picture 8" descr="ja-110b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4365104"/>
            <a:ext cx="1235075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pole tekstowe 26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Czujniki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JA-110ST Czujnik pożarowy BUS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82454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Ustawiana logika pracy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Dym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Temperatura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Dym lub temperatura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Dym i temperatura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Testowanie 1x na 30 dni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Specjalny spray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E20032"/>
                </a:solidFill>
              </a:rPr>
              <a:t>Nigdy ogniem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Błąd jest sygnalizowany zapalonym żółtym światłem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467544" y="6016130"/>
            <a:ext cx="8305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Przypisanie poprzez zamknięcie obudowy.</a:t>
            </a:r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4" cstate="print"/>
          <a:srcRect l="20215" t="11287" r="17784" b="17749"/>
          <a:stretch>
            <a:fillRect/>
          </a:stretch>
        </p:blipFill>
        <p:spPr bwMode="auto">
          <a:xfrm>
            <a:off x="5508104" y="1988840"/>
            <a:ext cx="3049711" cy="3490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pole tekstowe 1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Czujniki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JA-110ST Czujnik pożarowy BUS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82454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Certyfikaty pożarowe</a:t>
            </a:r>
            <a:endParaRPr lang="en-GB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EN 54-5 </a:t>
            </a:r>
            <a:r>
              <a:rPr lang="pl-PL" sz="1600" dirty="0" smtClean="0">
                <a:solidFill>
                  <a:srgbClr val="000000"/>
                </a:solidFill>
              </a:rPr>
              <a:t>dym</a:t>
            </a:r>
            <a:endParaRPr lang="en-GB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EN 54-7 </a:t>
            </a:r>
            <a:r>
              <a:rPr lang="pl-PL" sz="1600" dirty="0" smtClean="0">
                <a:solidFill>
                  <a:srgbClr val="000000"/>
                </a:solidFill>
              </a:rPr>
              <a:t>ciepło</a:t>
            </a:r>
            <a:endParaRPr lang="en-GB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EN 54-25 radio </a:t>
            </a:r>
            <a:r>
              <a:rPr lang="pl-PL" sz="1600" dirty="0" smtClean="0">
                <a:solidFill>
                  <a:srgbClr val="000000"/>
                </a:solidFill>
              </a:rPr>
              <a:t>dla czujników pożarowych</a:t>
            </a:r>
            <a:endParaRPr lang="en-GB" sz="1600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Ważne przy instalacji</a:t>
            </a:r>
            <a:endParaRPr lang="en-GB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Powierzchnia </a:t>
            </a:r>
            <a:r>
              <a:rPr lang="en-GB" sz="1600" dirty="0" smtClean="0">
                <a:solidFill>
                  <a:srgbClr val="000000"/>
                </a:solidFill>
              </a:rPr>
              <a:t> 150 </a:t>
            </a:r>
            <a:r>
              <a:rPr lang="pl-PL" sz="1600" dirty="0" smtClean="0">
                <a:solidFill>
                  <a:srgbClr val="000000"/>
                </a:solidFill>
              </a:rPr>
              <a:t>m/3 (pojedynczy czujnik)</a:t>
            </a:r>
            <a:endParaRPr lang="en-GB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Usytuowanie</a:t>
            </a:r>
            <a:endParaRPr lang="en-GB" sz="1600" dirty="0" smtClean="0">
              <a:solidFill>
                <a:srgbClr val="000000"/>
              </a:solidFill>
            </a:endParaRPr>
          </a:p>
          <a:p>
            <a:pPr marL="1143000" lvl="2" indent="-228600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Poniżej skosu (ok. 1m)</a:t>
            </a:r>
            <a:endParaRPr lang="en-GB" sz="1600" dirty="0" smtClean="0">
              <a:solidFill>
                <a:srgbClr val="000000"/>
              </a:solidFill>
            </a:endParaRPr>
          </a:p>
          <a:p>
            <a:pPr marL="1143000" lvl="2" indent="-228600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Środek pokoju</a:t>
            </a:r>
            <a:endParaRPr lang="cs-CZ" sz="1600" dirty="0">
              <a:solidFill>
                <a:srgbClr val="000000"/>
              </a:solidFill>
            </a:endParaRPr>
          </a:p>
        </p:txBody>
      </p:sp>
      <p:graphicFrame>
        <p:nvGraphicFramePr>
          <p:cNvPr id="8" name="Object 10"/>
          <p:cNvGraphicFramePr>
            <a:graphicFrameLocks noChangeAspect="1"/>
          </p:cNvGraphicFramePr>
          <p:nvPr/>
        </p:nvGraphicFramePr>
        <p:xfrm>
          <a:off x="5868144" y="4005064"/>
          <a:ext cx="2957190" cy="1736300"/>
        </p:xfrm>
        <a:graphic>
          <a:graphicData uri="http://schemas.openxmlformats.org/presentationml/2006/ole">
            <p:oleObj spid="_x0000_s1026" r:id="rId5" imgW="1591056" imgH="929640" progId="CorelDRAW.Graphic.13">
              <p:embed/>
            </p:oleObj>
          </a:graphicData>
        </a:graphic>
      </p:graphicFrame>
      <p:graphicFrame>
        <p:nvGraphicFramePr>
          <p:cNvPr id="1027" name="Object 9"/>
          <p:cNvGraphicFramePr>
            <a:graphicFrameLocks noChangeAspect="1"/>
          </p:cNvGraphicFramePr>
          <p:nvPr/>
        </p:nvGraphicFramePr>
        <p:xfrm>
          <a:off x="5966688" y="2060847"/>
          <a:ext cx="2599313" cy="1636985"/>
        </p:xfrm>
        <a:graphic>
          <a:graphicData uri="http://schemas.openxmlformats.org/presentationml/2006/ole">
            <p:oleObj spid="_x0000_s1027" r:id="rId6" imgW="914400" imgH="914400" progId="CorelDRAW.Graphic.13">
              <p:embed/>
            </p:oleObj>
          </a:graphicData>
        </a:graphic>
      </p:graphicFrame>
      <p:sp>
        <p:nvSpPr>
          <p:cNvPr id="14" name="pole tekstowe 1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Czujniki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JA-110F Czujnik wycieku wody BUS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82454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Nie może być umieszczony stale w wodzie</a:t>
            </a:r>
            <a:endParaRPr lang="cs-CZ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Sygnalizacja alarmu i błędu</a:t>
            </a:r>
            <a:endParaRPr lang="cs-CZ" dirty="0" smtClean="0"/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cs-CZ" dirty="0" smtClean="0"/>
              <a:t>2,5m</a:t>
            </a:r>
            <a:r>
              <a:rPr lang="en-US" dirty="0" smtClean="0"/>
              <a:t> </a:t>
            </a:r>
            <a:r>
              <a:rPr lang="pl-PL" dirty="0" smtClean="0"/>
              <a:t>przewód BUS</a:t>
            </a:r>
            <a:endParaRPr lang="cs-CZ" dirty="0"/>
          </a:p>
        </p:txBody>
      </p:sp>
      <p:grpSp>
        <p:nvGrpSpPr>
          <p:cNvPr id="26" name="Grupa 25"/>
          <p:cNvGrpSpPr/>
          <p:nvPr/>
        </p:nvGrpSpPr>
        <p:grpSpPr>
          <a:xfrm>
            <a:off x="3923928" y="1844824"/>
            <a:ext cx="4547046" cy="4104456"/>
            <a:chOff x="3509963" y="2414588"/>
            <a:chExt cx="4691062" cy="4148137"/>
          </a:xfrm>
        </p:grpSpPr>
        <p:pic>
          <p:nvPicPr>
            <p:cNvPr id="21" name="Picture 3" descr="Z:\jezek\foto ja-100 new\JA-110F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26050" y="2414588"/>
              <a:ext cx="1936750" cy="414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Rectangle 27"/>
            <p:cNvSpPr>
              <a:spLocks noChangeArrowheads="1"/>
            </p:cNvSpPr>
            <p:nvPr/>
          </p:nvSpPr>
          <p:spPr bwMode="auto">
            <a:xfrm>
              <a:off x="3509963" y="5197475"/>
              <a:ext cx="1187450" cy="657225"/>
            </a:xfrm>
            <a:prstGeom prst="rect">
              <a:avLst/>
            </a:prstGeom>
            <a:solidFill>
              <a:srgbClr val="FF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54000" tIns="54000" rIns="54000" bIns="54000" anchor="ctr">
              <a:spAutoFit/>
            </a:bodyPr>
            <a:lstStyle/>
            <a:p>
              <a:pPr algn="ctr"/>
              <a:r>
                <a:rPr lang="pl-PL" dirty="0">
                  <a:solidFill>
                    <a:schemeClr val="bg1"/>
                  </a:solidFill>
                </a:rPr>
                <a:t>Czerwona</a:t>
              </a:r>
              <a:endParaRPr lang="cs-CZ" dirty="0">
                <a:solidFill>
                  <a:schemeClr val="bg1"/>
                </a:solidFill>
              </a:endParaRP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Alarm</a:t>
              </a:r>
              <a:endParaRPr lang="cs-CZ" dirty="0">
                <a:solidFill>
                  <a:schemeClr val="bg1"/>
                </a:solidFill>
              </a:endParaRPr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>
              <a:off x="4976813" y="5526088"/>
              <a:ext cx="87947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>
              <a:off x="7470775" y="5194300"/>
              <a:ext cx="730250" cy="657225"/>
            </a:xfrm>
            <a:prstGeom prst="rect">
              <a:avLst/>
            </a:prstGeom>
            <a:solidFill>
              <a:srgbClr val="FF99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54000" tIns="54000" rIns="54000" bIns="54000" anchor="ctr">
              <a:spAutoFit/>
            </a:bodyPr>
            <a:lstStyle/>
            <a:p>
              <a:pPr algn="ctr"/>
              <a:r>
                <a:rPr lang="pl-PL">
                  <a:solidFill>
                    <a:schemeClr val="bg1"/>
                  </a:solidFill>
                </a:rPr>
                <a:t>Żółta</a:t>
              </a:r>
              <a:r>
                <a:rPr lang="cs-CZ">
                  <a:solidFill>
                    <a:schemeClr val="bg1"/>
                  </a:solidFill>
                </a:rPr>
                <a:t>:</a:t>
              </a:r>
            </a:p>
            <a:p>
              <a:pPr algn="ctr"/>
              <a:r>
                <a:rPr lang="pl-PL">
                  <a:solidFill>
                    <a:schemeClr val="bg1"/>
                  </a:solidFill>
                </a:rPr>
                <a:t>Błąd</a:t>
              </a:r>
              <a:endParaRPr lang="cs-CZ">
                <a:solidFill>
                  <a:schemeClr val="bg1"/>
                </a:solidFill>
              </a:endParaRPr>
            </a:p>
          </p:txBody>
        </p:sp>
        <p:sp>
          <p:nvSpPr>
            <p:cNvPr id="25" name="Line 28"/>
            <p:cNvSpPr>
              <a:spLocks noChangeShapeType="1"/>
            </p:cNvSpPr>
            <p:nvPr/>
          </p:nvSpPr>
          <p:spPr bwMode="auto">
            <a:xfrm flipH="1" flipV="1">
              <a:off x="6288088" y="5526088"/>
              <a:ext cx="874712" cy="14287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8" name="pole tekstowe 17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Czujniki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JA-110H moduł podłączenia czujnika obcego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82454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Dla podłączenia czujników analogowych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Wejście alarmu i sabotażu</a:t>
            </a:r>
            <a:endParaRPr lang="en-US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Ustawiana reakcja w systemie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cs-CZ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Pobór prądu przezs czujnik podłączany – maks. 50mA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400" dirty="0" smtClean="0">
                <a:solidFill>
                  <a:srgbClr val="000000"/>
                </a:solidFill>
              </a:rPr>
              <a:t>Należy wziąć pod uwagę podczas obliczania czasu podtrzymania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Aktywacja wejścia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Licznik czasu</a:t>
            </a:r>
            <a:endParaRPr lang="cs-CZ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logika </a:t>
            </a:r>
            <a:r>
              <a:rPr lang="en-US" sz="1600" dirty="0" smtClean="0">
                <a:solidFill>
                  <a:srgbClr val="000000"/>
                </a:solidFill>
              </a:rPr>
              <a:t>NO</a:t>
            </a:r>
            <a:r>
              <a:rPr lang="cs-CZ" sz="1600" dirty="0" smtClean="0">
                <a:solidFill>
                  <a:srgbClr val="000000"/>
                </a:solidFill>
              </a:rPr>
              <a:t>/</a:t>
            </a:r>
            <a:r>
              <a:rPr lang="en-US" sz="1600" dirty="0" smtClean="0">
                <a:solidFill>
                  <a:srgbClr val="000000"/>
                </a:solidFill>
              </a:rPr>
              <a:t>NC</a:t>
            </a:r>
            <a:endParaRPr lang="cs-CZ" sz="1600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Jablotron nie gwarantuje właściwej pracy czujników obcych</a:t>
            </a:r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1775" y="2204864"/>
            <a:ext cx="2562225" cy="39167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Czujniki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Czujniki bezprzewodowe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82454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JA-15x seria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Nowy wygląd urządzeń JABLOTRON JA-100</a:t>
            </a:r>
            <a:endParaRPr lang="en-GB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Zasilanie baterie alkaiczne</a:t>
            </a:r>
            <a:endParaRPr lang="en-GB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Żywotność 2 lata</a:t>
            </a:r>
            <a:endParaRPr lang="cs-CZ" sz="1600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sz="1600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JA-18x seria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Klasyczne obudowy z serii JA-8x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Stopniowo będą wymieniane na nowe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Pewne urządzenia pozostaną</a:t>
            </a:r>
            <a:endParaRPr lang="cs-CZ" sz="1600" dirty="0">
              <a:solidFill>
                <a:srgbClr val="000000"/>
              </a:solidFill>
            </a:endParaRPr>
          </a:p>
        </p:txBody>
      </p:sp>
      <p:grpSp>
        <p:nvGrpSpPr>
          <p:cNvPr id="25" name="Grupa 24"/>
          <p:cNvGrpSpPr/>
          <p:nvPr/>
        </p:nvGrpSpPr>
        <p:grpSpPr>
          <a:xfrm>
            <a:off x="5508104" y="1772816"/>
            <a:ext cx="3359968" cy="4392488"/>
            <a:chOff x="5796136" y="1988840"/>
            <a:chExt cx="2855912" cy="3868737"/>
          </a:xfrm>
        </p:grpSpPr>
        <p:grpSp>
          <p:nvGrpSpPr>
            <p:cNvPr id="13" name="Group 4"/>
            <p:cNvGrpSpPr>
              <a:grpSpLocks/>
            </p:cNvGrpSpPr>
            <p:nvPr/>
          </p:nvGrpSpPr>
          <p:grpSpPr bwMode="auto">
            <a:xfrm>
              <a:off x="5796136" y="1988840"/>
              <a:ext cx="1189037" cy="1825625"/>
              <a:chOff x="3713" y="1495"/>
              <a:chExt cx="749" cy="1150"/>
            </a:xfrm>
          </p:grpSpPr>
          <p:sp>
            <p:nvSpPr>
              <p:cNvPr id="14" name="Rectangle 5"/>
              <p:cNvSpPr>
                <a:spLocks noChangeArrowheads="1"/>
              </p:cNvSpPr>
              <p:nvPr/>
            </p:nvSpPr>
            <p:spPr bwMode="auto">
              <a:xfrm>
                <a:off x="3713" y="1495"/>
                <a:ext cx="749" cy="231"/>
              </a:xfrm>
              <a:prstGeom prst="rect">
                <a:avLst/>
              </a:prstGeom>
              <a:solidFill>
                <a:srgbClr val="FF9900"/>
              </a:solidFill>
              <a:ln w="9525">
                <a:noFill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defTabSz="449263">
                  <a:buSzPct val="10000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cs-CZ">
                    <a:solidFill>
                      <a:srgbClr val="FFFFFF"/>
                    </a:solidFill>
                  </a:rPr>
                  <a:t>JA-150P</a:t>
                </a:r>
              </a:p>
            </p:txBody>
          </p:sp>
          <p:pic>
            <p:nvPicPr>
              <p:cNvPr id="15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1047" t="19255" r="31017" b="22075"/>
              <a:stretch>
                <a:fillRect/>
              </a:stretch>
            </p:blipFill>
            <p:spPr bwMode="auto">
              <a:xfrm>
                <a:off x="3808" y="1792"/>
                <a:ext cx="551" cy="8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</p:grpSp>
        <p:grpSp>
          <p:nvGrpSpPr>
            <p:cNvPr id="16" name="Group 7"/>
            <p:cNvGrpSpPr>
              <a:grpSpLocks/>
            </p:cNvGrpSpPr>
            <p:nvPr/>
          </p:nvGrpSpPr>
          <p:grpSpPr bwMode="auto">
            <a:xfrm>
              <a:off x="7521748" y="1990427"/>
              <a:ext cx="1125538" cy="1776413"/>
              <a:chOff x="4800" y="1496"/>
              <a:chExt cx="709" cy="1119"/>
            </a:xfrm>
          </p:grpSpPr>
          <p:sp>
            <p:nvSpPr>
              <p:cNvPr id="17" name="Rectangle 8"/>
              <p:cNvSpPr>
                <a:spLocks noChangeArrowheads="1"/>
              </p:cNvSpPr>
              <p:nvPr/>
            </p:nvSpPr>
            <p:spPr bwMode="auto">
              <a:xfrm>
                <a:off x="4800" y="1496"/>
                <a:ext cx="709" cy="231"/>
              </a:xfrm>
              <a:prstGeom prst="rect">
                <a:avLst/>
              </a:prstGeom>
              <a:solidFill>
                <a:srgbClr val="FF9900"/>
              </a:solidFill>
              <a:ln w="9525">
                <a:noFill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defTabSz="449263">
                  <a:buSzPct val="10000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cs-CZ">
                    <a:solidFill>
                      <a:srgbClr val="FFFFFF"/>
                    </a:solidFill>
                  </a:rPr>
                  <a:t>JA-151M</a:t>
                </a:r>
              </a:p>
            </p:txBody>
          </p:sp>
          <p:pic>
            <p:nvPicPr>
              <p:cNvPr id="20" name="Picture 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9231" t="11076" r="33249" b="15927"/>
              <a:stretch>
                <a:fillRect/>
              </a:stretch>
            </p:blipFill>
            <p:spPr bwMode="auto">
              <a:xfrm>
                <a:off x="4969" y="1822"/>
                <a:ext cx="407" cy="79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</p:grp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5802486" y="4109740"/>
              <a:ext cx="1190625" cy="368300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cs-CZ">
                  <a:solidFill>
                    <a:srgbClr val="FFFFFF"/>
                  </a:solidFill>
                </a:rPr>
                <a:t>JA-180W</a:t>
              </a:r>
            </a:p>
          </p:txBody>
        </p:sp>
        <p:pic>
          <p:nvPicPr>
            <p:cNvPr id="22" name="Picture 12"/>
            <p:cNvPicPr>
              <a:picLocks noChangeAspect="1" noChangeArrowheads="1"/>
            </p:cNvPicPr>
            <p:nvPr/>
          </p:nvPicPr>
          <p:blipFill>
            <a:blip r:embed="rId6" cstate="print">
              <a:lum bright="-18000" contrast="6000"/>
            </a:blip>
            <a:srcRect/>
            <a:stretch>
              <a:fillRect/>
            </a:stretch>
          </p:blipFill>
          <p:spPr bwMode="auto">
            <a:xfrm>
              <a:off x="6023148" y="4551065"/>
              <a:ext cx="731838" cy="12446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3" name="Rectangle 13"/>
            <p:cNvSpPr>
              <a:spLocks noChangeArrowheads="1"/>
            </p:cNvSpPr>
            <p:nvPr/>
          </p:nvSpPr>
          <p:spPr bwMode="auto">
            <a:xfrm>
              <a:off x="7461423" y="4106565"/>
              <a:ext cx="1190625" cy="368300"/>
            </a:xfrm>
            <a:prstGeom prst="rect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cs-CZ">
                  <a:solidFill>
                    <a:srgbClr val="FFFFFF"/>
                  </a:solidFill>
                </a:rPr>
                <a:t>JA-188P</a:t>
              </a:r>
            </a:p>
          </p:txBody>
        </p:sp>
        <p:pic>
          <p:nvPicPr>
            <p:cNvPr id="24" name="Picture 14"/>
            <p:cNvPicPr>
              <a:picLocks noChangeAspect="1" noChangeArrowheads="1"/>
            </p:cNvPicPr>
            <p:nvPr/>
          </p:nvPicPr>
          <p:blipFill>
            <a:blip r:embed="rId7" cstate="print">
              <a:lum bright="-10000"/>
            </a:blip>
            <a:srcRect/>
            <a:stretch>
              <a:fillRect/>
            </a:stretch>
          </p:blipFill>
          <p:spPr bwMode="auto">
            <a:xfrm>
              <a:off x="7512223" y="4516140"/>
              <a:ext cx="1139825" cy="13414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26" name="pole tekstowe 25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Wprowadzenie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Światła drogowe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9512" y="2204864"/>
            <a:ext cx="8424936" cy="43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FC000"/>
              </a:buClr>
              <a:buFont typeface="Century Gothic" pitchFamily="34" charset="0"/>
              <a:buChar char="►"/>
            </a:pPr>
            <a:r>
              <a:rPr lang="pl-PL" dirty="0" smtClean="0"/>
              <a:t>System musi być zrozumiały</a:t>
            </a:r>
            <a:r>
              <a:rPr lang="cs-CZ" dirty="0" smtClean="0"/>
              <a:t> !!!</a:t>
            </a:r>
            <a:endParaRPr lang="cs-CZ" dirty="0"/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772816"/>
            <a:ext cx="2632075" cy="43656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14" name="pole tekstowe 1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Czujniki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JA-150P bezprzewodowy czujnik ruchu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554461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2  tryby pracy czujnika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E20032"/>
                </a:solidFill>
              </a:rPr>
              <a:t>Inteligentne czuwanie </a:t>
            </a:r>
            <a:r>
              <a:rPr lang="en-GB" sz="1600" dirty="0" smtClean="0">
                <a:solidFill>
                  <a:srgbClr val="E20032"/>
                </a:solidFill>
              </a:rPr>
              <a:t>– </a:t>
            </a:r>
            <a:r>
              <a:rPr lang="pl-PL" sz="1600" dirty="0" smtClean="0">
                <a:solidFill>
                  <a:srgbClr val="E20032"/>
                </a:solidFill>
              </a:rPr>
              <a:t>dla realnych naruszeń</a:t>
            </a:r>
            <a:endParaRPr lang="cs-CZ" sz="1600" dirty="0" smtClean="0">
              <a:solidFill>
                <a:srgbClr val="E20032"/>
              </a:solidFill>
            </a:endParaRPr>
          </a:p>
          <a:p>
            <a:pPr marL="1143000" lvl="2" indent="-228600" defTabSz="449263">
              <a:lnSpc>
                <a:spcPct val="140000"/>
              </a:lnSpc>
              <a:spcBef>
                <a:spcPts val="3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Duże pomieszczenia (częsty ruch, mniejsza transmisja)</a:t>
            </a:r>
          </a:p>
          <a:p>
            <a:pPr marL="1143000" lvl="2" indent="-228600" defTabSz="449263">
              <a:lnSpc>
                <a:spcPct val="140000"/>
              </a:lnSpc>
              <a:spcBef>
                <a:spcPts val="3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Podczas naruszenia sygnał 3 x 20 s, potem 1x 2 min</a:t>
            </a:r>
          </a:p>
          <a:p>
            <a:pPr marL="1143000" lvl="2" indent="-228600" defTabSz="449263">
              <a:lnSpc>
                <a:spcPct val="140000"/>
              </a:lnSpc>
              <a:spcBef>
                <a:spcPts val="3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Brak ruchu </a:t>
            </a:r>
            <a:r>
              <a:rPr lang="cs-CZ" sz="1600" dirty="0" smtClean="0">
                <a:solidFill>
                  <a:srgbClr val="000000"/>
                </a:solidFill>
              </a:rPr>
              <a:t>10 min</a:t>
            </a:r>
            <a:r>
              <a:rPr lang="en-US" sz="1600" dirty="0" smtClean="0">
                <a:solidFill>
                  <a:srgbClr val="000000"/>
                </a:solidFill>
              </a:rPr>
              <a:t>,</a:t>
            </a:r>
            <a:r>
              <a:rPr lang="cs-CZ" sz="1600" dirty="0" smtClean="0">
                <a:solidFill>
                  <a:srgbClr val="000000"/>
                </a:solidFill>
              </a:rPr>
              <a:t> ponownie </a:t>
            </a:r>
            <a:r>
              <a:rPr lang="en-GB" sz="1600" dirty="0" smtClean="0">
                <a:solidFill>
                  <a:srgbClr val="000000"/>
                </a:solidFill>
              </a:rPr>
              <a:t>3 x</a:t>
            </a:r>
            <a:r>
              <a:rPr lang="cs-CZ" sz="1600" dirty="0" smtClean="0">
                <a:solidFill>
                  <a:srgbClr val="000000"/>
                </a:solidFill>
              </a:rPr>
              <a:t> 20 s</a:t>
            </a:r>
            <a:endParaRPr lang="en-GB" sz="1600" dirty="0" smtClean="0">
              <a:solidFill>
                <a:srgbClr val="000000"/>
              </a:solidFill>
            </a:endParaRPr>
          </a:p>
          <a:p>
            <a:pPr marL="1143000" lvl="2" indent="-228600" defTabSz="449263">
              <a:lnSpc>
                <a:spcPct val="140000"/>
              </a:lnSpc>
              <a:spcBef>
                <a:spcPts val="3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Ustawienie domyślne</a:t>
            </a:r>
            <a:endParaRPr lang="cs-CZ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Tryb uśpienia 1 min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sz="1600" dirty="0">
              <a:solidFill>
                <a:srgbClr val="000000"/>
              </a:solidFill>
            </a:endParaRP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 cstate="print"/>
          <a:srcRect l="31046" t="19254" r="31020" b="22066"/>
          <a:stretch>
            <a:fillRect/>
          </a:stretch>
        </p:blipFill>
        <p:spPr bwMode="auto">
          <a:xfrm>
            <a:off x="6500704" y="2204864"/>
            <a:ext cx="2326019" cy="3600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395536" y="6016130"/>
            <a:ext cx="8305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Trzymając TAMPER podczas włożenia baterii wybiera się tryb uspienia czujnika.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Czujniki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JA-150P bezprzewodowy czujnik ruchu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554461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Powierzchnia chroniona 110°/12m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2 poziomy odporności na fałszywe alarmy</a:t>
            </a:r>
            <a:r>
              <a:rPr lang="en-GB" dirty="0" smtClean="0">
                <a:solidFill>
                  <a:srgbClr val="000000"/>
                </a:solidFill>
              </a:rPr>
              <a:t> - </a:t>
            </a:r>
            <a:r>
              <a:rPr lang="pl-PL" dirty="0" smtClean="0">
                <a:solidFill>
                  <a:srgbClr val="000000"/>
                </a:solidFill>
              </a:rPr>
              <a:t>zworka</a:t>
            </a:r>
            <a:endParaRPr lang="en-GB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Standard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Zwiększony</a:t>
            </a:r>
            <a:endParaRPr lang="cs-CZ" sz="1600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Czerwona LED</a:t>
            </a:r>
            <a:endParaRPr lang="en-GB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15 min tryb testowy</a:t>
            </a:r>
            <a:endParaRPr lang="en-GB" sz="1600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Żywotność baterii</a:t>
            </a:r>
            <a:r>
              <a:rPr lang="en-GB" sz="1600" dirty="0" smtClean="0">
                <a:solidFill>
                  <a:srgbClr val="000000"/>
                </a:solidFill>
              </a:rPr>
              <a:t> – 2</a:t>
            </a:r>
            <a:r>
              <a:rPr lang="pl-PL" sz="1600" dirty="0" smtClean="0">
                <a:solidFill>
                  <a:srgbClr val="000000"/>
                </a:solidFill>
              </a:rPr>
              <a:t> lata</a:t>
            </a:r>
            <a:endParaRPr lang="en-GB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Wydłużenie żywotności</a:t>
            </a:r>
            <a:r>
              <a:rPr lang="en-GB" sz="1600" dirty="0" smtClean="0">
                <a:solidFill>
                  <a:srgbClr val="000000"/>
                </a:solidFill>
              </a:rPr>
              <a:t> </a:t>
            </a:r>
            <a:r>
              <a:rPr lang="pl-PL" sz="1600" dirty="0" smtClean="0">
                <a:solidFill>
                  <a:srgbClr val="000000"/>
                </a:solidFill>
              </a:rPr>
              <a:t>f. Inteligentne czuwanie</a:t>
            </a:r>
            <a:endParaRPr lang="cs-CZ" sz="1600" dirty="0">
              <a:solidFill>
                <a:srgbClr val="00000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95536" y="6021288"/>
            <a:ext cx="83058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400" b="0" i="1" dirty="0">
                <a:solidFill>
                  <a:srgbClr val="808080"/>
                </a:solidFill>
              </a:rPr>
              <a:t>Wymienne soczewki. </a:t>
            </a:r>
          </a:p>
        </p:txBody>
      </p:sp>
      <p:pic>
        <p:nvPicPr>
          <p:cNvPr id="15" name="Picture 7" descr="Graph_JA-150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420888"/>
            <a:ext cx="1806575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6083027" y="5505401"/>
            <a:ext cx="795337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FFFFFF"/>
                </a:solidFill>
                <a:cs typeface="Arial" charset="0"/>
              </a:rPr>
              <a:t>Sensor</a:t>
            </a:r>
            <a:endParaRPr lang="cs-CZ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V="1">
            <a:off x="6438627" y="4557663"/>
            <a:ext cx="323850" cy="941388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4788024" y="3861048"/>
            <a:ext cx="796925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FFFFFF"/>
                </a:solidFill>
                <a:cs typeface="Arial" charset="0"/>
              </a:rPr>
              <a:t>Bat</a:t>
            </a:r>
            <a:r>
              <a:rPr lang="pl-PL" sz="1600">
                <a:solidFill>
                  <a:srgbClr val="FFFFFF"/>
                </a:solidFill>
                <a:cs typeface="Arial" charset="0"/>
              </a:rPr>
              <a:t>erie</a:t>
            </a:r>
            <a:endParaRPr lang="cs-CZ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 flipV="1">
            <a:off x="5540102" y="3411488"/>
            <a:ext cx="809625" cy="608013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8016602" y="3940126"/>
            <a:ext cx="841375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FFFFFF"/>
                </a:solidFill>
                <a:cs typeface="Arial" charset="0"/>
              </a:rPr>
              <a:t>Tamper</a:t>
            </a:r>
            <a:endParaRPr lang="cs-CZ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>
            <a:off x="7549877" y="4152851"/>
            <a:ext cx="495300" cy="1587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7881664" y="2813001"/>
            <a:ext cx="819150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>
                <a:solidFill>
                  <a:srgbClr val="FFFFFF"/>
                </a:solidFill>
                <a:cs typeface="Arial" charset="0"/>
              </a:rPr>
              <a:t>Zworka</a:t>
            </a:r>
            <a:endParaRPr lang="cs-CZ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4" name="Line 15"/>
          <p:cNvSpPr>
            <a:spLocks noChangeShapeType="1"/>
          </p:cNvSpPr>
          <p:nvPr/>
        </p:nvSpPr>
        <p:spPr bwMode="auto">
          <a:xfrm flipH="1">
            <a:off x="7470502" y="3130501"/>
            <a:ext cx="495300" cy="696912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6935514" y="1762076"/>
            <a:ext cx="1528763" cy="352425"/>
          </a:xfrm>
          <a:prstGeom prst="rect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>
                <a:solidFill>
                  <a:srgbClr val="FFFFFF"/>
                </a:solidFill>
                <a:cs typeface="Arial" charset="0"/>
              </a:rPr>
              <a:t>Czerwona</a:t>
            </a:r>
            <a:r>
              <a:rPr lang="en-GB" sz="1600">
                <a:solidFill>
                  <a:srgbClr val="FFFFFF"/>
                </a:solidFill>
                <a:cs typeface="Arial" charset="0"/>
              </a:rPr>
              <a:t> LED</a:t>
            </a:r>
            <a:endParaRPr lang="cs-CZ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8" name="Line 17"/>
          <p:cNvSpPr>
            <a:spLocks noChangeShapeType="1"/>
          </p:cNvSpPr>
          <p:nvPr/>
        </p:nvSpPr>
        <p:spPr bwMode="auto">
          <a:xfrm flipH="1">
            <a:off x="7010127" y="2108151"/>
            <a:ext cx="495300" cy="334962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5" name="pole tekstowe 24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Czujniki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JA-160PC bezprzewodowy czujnik PIR z kamerą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554461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</a:pPr>
            <a:r>
              <a:rPr lang="en-US" dirty="0" smtClean="0"/>
              <a:t> JA-120 PC </a:t>
            </a:r>
            <a:r>
              <a:rPr lang="pl-PL" dirty="0" smtClean="0"/>
              <a:t>wersja BUS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395536" y="6016130"/>
            <a:ext cx="8305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Trzymając TAMPER podczas włożenia baterii wybiera się tryb uspienia czujnika.</a:t>
            </a:r>
          </a:p>
        </p:txBody>
      </p:sp>
      <p:grpSp>
        <p:nvGrpSpPr>
          <p:cNvPr id="22" name="Grupa 21"/>
          <p:cNvGrpSpPr/>
          <p:nvPr/>
        </p:nvGrpSpPr>
        <p:grpSpPr>
          <a:xfrm>
            <a:off x="1331640" y="2276873"/>
            <a:ext cx="5760640" cy="3571478"/>
            <a:chOff x="1331640" y="2428875"/>
            <a:chExt cx="5497785" cy="3419475"/>
          </a:xfrm>
        </p:grpSpPr>
        <p:pic>
          <p:nvPicPr>
            <p:cNvPr id="14" name="Picture 7" descr="120pc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11500" y="2428875"/>
              <a:ext cx="2393950" cy="3419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27"/>
            <p:cNvSpPr>
              <a:spLocks noChangeArrowheads="1"/>
            </p:cNvSpPr>
            <p:nvPr/>
          </p:nvSpPr>
          <p:spPr bwMode="auto">
            <a:xfrm>
              <a:off x="1331640" y="3429000"/>
              <a:ext cx="1670050" cy="657225"/>
            </a:xfrm>
            <a:prstGeom prst="rect">
              <a:avLst/>
            </a:prstGeom>
            <a:solidFill>
              <a:srgbClr val="FF99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54000" tIns="54000" rIns="54000" bIns="54000" anchor="ctr">
              <a:spAutoFit/>
            </a:bodyPr>
            <a:lstStyle/>
            <a:p>
              <a:pPr algn="ctr"/>
              <a:r>
                <a:rPr lang="cs-CZ" dirty="0">
                  <a:solidFill>
                    <a:schemeClr val="bg1"/>
                  </a:solidFill>
                </a:rPr>
                <a:t>Błysk to stres </a:t>
              </a:r>
            </a:p>
            <a:p>
              <a:pPr algn="ctr"/>
              <a:r>
                <a:rPr lang="cs-CZ" dirty="0">
                  <a:solidFill>
                    <a:schemeClr val="bg1"/>
                  </a:solidFill>
                </a:rPr>
                <a:t>dla złodzieja</a:t>
              </a:r>
            </a:p>
          </p:txBody>
        </p:sp>
        <p:sp>
          <p:nvSpPr>
            <p:cNvPr id="16" name="Line 28"/>
            <p:cNvSpPr>
              <a:spLocks noChangeShapeType="1"/>
            </p:cNvSpPr>
            <p:nvPr/>
          </p:nvSpPr>
          <p:spPr bwMode="auto">
            <a:xfrm>
              <a:off x="2995613" y="3773488"/>
              <a:ext cx="879475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Rectangle 27"/>
            <p:cNvSpPr>
              <a:spLocks noChangeArrowheads="1"/>
            </p:cNvSpPr>
            <p:nvPr/>
          </p:nvSpPr>
          <p:spPr bwMode="auto">
            <a:xfrm>
              <a:off x="1835696" y="4869160"/>
              <a:ext cx="1314450" cy="382587"/>
            </a:xfrm>
            <a:prstGeom prst="rect">
              <a:avLst/>
            </a:prstGeom>
            <a:solidFill>
              <a:srgbClr val="FF99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54000" tIns="54000" rIns="54000" bIns="54000" anchor="ctr">
              <a:spAutoFit/>
            </a:bodyPr>
            <a:lstStyle/>
            <a:p>
              <a:pPr algn="ctr"/>
              <a:r>
                <a:rPr lang="cs-CZ">
                  <a:solidFill>
                    <a:schemeClr val="bg1"/>
                  </a:solidFill>
                </a:rPr>
                <a:t>Alarm ruch</a:t>
              </a:r>
            </a:p>
          </p:txBody>
        </p:sp>
        <p:sp>
          <p:nvSpPr>
            <p:cNvPr id="18" name="Line 28"/>
            <p:cNvSpPr>
              <a:spLocks noChangeShapeType="1"/>
            </p:cNvSpPr>
            <p:nvPr/>
          </p:nvSpPr>
          <p:spPr bwMode="auto">
            <a:xfrm>
              <a:off x="3090863" y="5097463"/>
              <a:ext cx="879475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Rectangle 27"/>
            <p:cNvSpPr>
              <a:spLocks noChangeArrowheads="1"/>
            </p:cNvSpPr>
            <p:nvPr/>
          </p:nvSpPr>
          <p:spPr bwMode="auto">
            <a:xfrm>
              <a:off x="5476875" y="4068763"/>
              <a:ext cx="1352550" cy="352425"/>
            </a:xfrm>
            <a:prstGeom prst="rect">
              <a:avLst/>
            </a:prstGeom>
            <a:solidFill>
              <a:srgbClr val="FF9900"/>
            </a:solidFill>
            <a:ln w="9525" algn="ctr">
              <a:noFill/>
              <a:miter lim="800000"/>
              <a:headEnd/>
              <a:tailEnd/>
            </a:ln>
          </p:spPr>
          <p:txBody>
            <a:bodyPr lIns="54000" tIns="54000" rIns="54000" bIns="54000" anchor="ctr">
              <a:spAutoFit/>
            </a:bodyPr>
            <a:lstStyle/>
            <a:p>
              <a:pPr algn="ctr"/>
              <a:r>
                <a:rPr lang="cs-CZ" sz="1600">
                  <a:solidFill>
                    <a:schemeClr val="bg1"/>
                  </a:solidFill>
                  <a:cs typeface="Arial" charset="0"/>
                </a:rPr>
                <a:t>Kamera</a:t>
              </a:r>
            </a:p>
          </p:txBody>
        </p:sp>
        <p:sp>
          <p:nvSpPr>
            <p:cNvPr id="21" name="Line 28"/>
            <p:cNvSpPr>
              <a:spLocks noChangeShapeType="1"/>
            </p:cNvSpPr>
            <p:nvPr/>
          </p:nvSpPr>
          <p:spPr bwMode="auto">
            <a:xfrm flipH="1">
              <a:off x="4275138" y="4240213"/>
              <a:ext cx="1235075" cy="1905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3" name="pole tekstowe 22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120p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132856"/>
            <a:ext cx="2843808" cy="4062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Czujniki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JA-160PC bezprzewodowy czujnik PIR z kamerą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554461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1313" indent="-341313" defTabSz="449263">
              <a:lnSpc>
                <a:spcPct val="15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/>
              <a:t>Rozdzielczość kamery</a:t>
            </a:r>
            <a:r>
              <a:rPr lang="en-US" dirty="0" smtClean="0"/>
              <a:t>: </a:t>
            </a:r>
          </a:p>
          <a:p>
            <a:pPr marL="741363" lvl="1" indent="-284163" defTabSz="449263">
              <a:lnSpc>
                <a:spcPct val="15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 smtClean="0"/>
              <a:t>320 x 240 </a:t>
            </a:r>
            <a:r>
              <a:rPr lang="pl-PL" sz="1600" dirty="0" smtClean="0"/>
              <a:t>wysyłana</a:t>
            </a:r>
            <a:endParaRPr lang="en-US" sz="1600" dirty="0" smtClean="0"/>
          </a:p>
          <a:p>
            <a:pPr marL="741363" lvl="1" indent="-284163" defTabSz="449263">
              <a:lnSpc>
                <a:spcPct val="15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 smtClean="0"/>
              <a:t>640 x 480 </a:t>
            </a:r>
            <a:r>
              <a:rPr lang="pl-PL" sz="1600" dirty="0" smtClean="0"/>
              <a:t>zapisywana na karcie </a:t>
            </a:r>
            <a:r>
              <a:rPr lang="en-US" sz="1600" dirty="0" smtClean="0"/>
              <a:t>SD </a:t>
            </a:r>
            <a:r>
              <a:rPr lang="pl-PL" sz="1600" dirty="0" smtClean="0"/>
              <a:t>w czujniku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5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/>
              <a:t>Komunikacja 2 kierunki</a:t>
            </a:r>
            <a:endParaRPr lang="en-US" sz="1600" dirty="0" smtClean="0">
              <a:solidFill>
                <a:srgbClr val="E20032"/>
              </a:solidFill>
            </a:endParaRPr>
          </a:p>
          <a:p>
            <a:pPr marL="341313" indent="-341313" defTabSz="449263">
              <a:lnSpc>
                <a:spcPct val="15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/>
              <a:t>Zasięg flesza</a:t>
            </a:r>
            <a:r>
              <a:rPr lang="en-US" dirty="0" smtClean="0"/>
              <a:t>: ma</a:t>
            </a:r>
            <a:r>
              <a:rPr lang="pl-PL" dirty="0" err="1" smtClean="0"/>
              <a:t>ks</a:t>
            </a:r>
            <a:r>
              <a:rPr lang="en-US" dirty="0" smtClean="0"/>
              <a:t>. 3 met</a:t>
            </a:r>
            <a:r>
              <a:rPr lang="pl-PL" dirty="0" err="1" smtClean="0"/>
              <a:t>ry</a:t>
            </a:r>
            <a:endParaRPr lang="en-US" dirty="0" smtClean="0"/>
          </a:p>
          <a:p>
            <a:pPr marL="341313" indent="-341313" defTabSz="449263">
              <a:lnSpc>
                <a:spcPct val="15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/>
              <a:t>Karta pamięci w czujniku</a:t>
            </a:r>
            <a:r>
              <a:rPr lang="en-US" dirty="0" smtClean="0"/>
              <a:t>: 1GB SD</a:t>
            </a:r>
          </a:p>
          <a:p>
            <a:pPr marL="341313" indent="-341313" defTabSz="449263">
              <a:lnSpc>
                <a:spcPct val="15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/>
              <a:t>Czas transmisji zdjęć na serwer</a:t>
            </a:r>
            <a:r>
              <a:rPr lang="en-US" dirty="0" smtClean="0"/>
              <a:t>: </a:t>
            </a:r>
            <a:r>
              <a:rPr lang="pl-PL" dirty="0" smtClean="0"/>
              <a:t>około</a:t>
            </a:r>
            <a:r>
              <a:rPr lang="en-US" dirty="0" smtClean="0"/>
              <a:t> 10s</a:t>
            </a:r>
          </a:p>
          <a:p>
            <a:pPr marL="341313" indent="-341313" defTabSz="449263">
              <a:lnSpc>
                <a:spcPct val="15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/>
              <a:t>Konfiguracja przez</a:t>
            </a:r>
            <a:r>
              <a:rPr lang="en-US" dirty="0" smtClean="0"/>
              <a:t> F-link SW</a:t>
            </a:r>
            <a:endParaRPr lang="cs-CZ" dirty="0" smtClean="0"/>
          </a:p>
          <a:p>
            <a:pPr marL="341313" indent="-341313" defTabSz="449263">
              <a:lnSpc>
                <a:spcPct val="15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/>
              <a:t>Jest możliwe</a:t>
            </a:r>
            <a:r>
              <a:rPr lang="en-US" dirty="0" smtClean="0"/>
              <a:t> </a:t>
            </a:r>
            <a:r>
              <a:rPr lang="pl-PL" dirty="0" smtClean="0"/>
              <a:t>wysłanie zdjęć na żądanie</a:t>
            </a:r>
            <a:endParaRPr lang="en-US" dirty="0" smtClean="0"/>
          </a:p>
          <a:p>
            <a:pPr marL="741363" lvl="1" indent="-284163" defTabSz="449263">
              <a:lnSpc>
                <a:spcPct val="15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5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Czujniki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JA-151M bezprzewodowy czujnik otwarcia mini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554461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Blip>
                <a:blip r:embed="rId4"/>
              </a:buBlip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Kompaktowe wymiary</a:t>
            </a:r>
            <a:r>
              <a:rPr lang="cs-CZ" dirty="0" smtClean="0">
                <a:solidFill>
                  <a:srgbClr val="000000"/>
                </a:solidFill>
              </a:rPr>
              <a:t> (55 x 26 x 16 mm) 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Blip>
                <a:blip r:embed="rId4"/>
              </a:buBlip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1 czujnik magnetyczny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buBlip>
                <a:blip r:embed="rId4"/>
              </a:buBlip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Możliwość instalacji po obu stronach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0000"/>
              </a:buClr>
              <a:buSzPct val="100000"/>
              <a:buFont typeface="Times New Roman" pitchFamily="18" charset="0"/>
              <a:buBlip>
                <a:blip r:embed="rId4"/>
              </a:buBlip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/>
              <a:t>Reakcja puls i status</a:t>
            </a:r>
            <a:endParaRPr lang="cs-CZ" dirty="0" smtClean="0"/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Blip>
                <a:blip r:embed="rId4"/>
              </a:buBlip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Zasięg radia do 200m (otwarta przestrzeń)</a:t>
            </a:r>
            <a:endParaRPr lang="en-GB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Blip>
                <a:blip r:embed="rId4"/>
              </a:buBlip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Przypisanie poprzez włożenie baterii</a:t>
            </a:r>
            <a:endParaRPr lang="en-GB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Blip>
                <a:blip r:embed="rId4"/>
              </a:buBlip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Typ baterii CR-2032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Blip>
                <a:blip r:embed="rId4"/>
              </a:buBlip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 err="1" smtClean="0">
                <a:solidFill>
                  <a:srgbClr val="000000"/>
                </a:solidFill>
              </a:rPr>
              <a:t>Typ</a:t>
            </a:r>
            <a:r>
              <a:rPr lang="pl-PL" dirty="0" smtClean="0">
                <a:solidFill>
                  <a:srgbClr val="000000"/>
                </a:solidFill>
              </a:rPr>
              <a:t>owa żywotność</a:t>
            </a:r>
            <a:r>
              <a:rPr lang="en-GB" dirty="0" smtClean="0">
                <a:solidFill>
                  <a:srgbClr val="000000"/>
                </a:solidFill>
              </a:rPr>
              <a:t> 2 </a:t>
            </a:r>
            <a:r>
              <a:rPr lang="pl-PL" dirty="0" smtClean="0">
                <a:solidFill>
                  <a:srgbClr val="000000"/>
                </a:solidFill>
              </a:rPr>
              <a:t>lata</a:t>
            </a:r>
            <a:r>
              <a:rPr lang="en-GB" dirty="0" smtClean="0">
                <a:solidFill>
                  <a:srgbClr val="000000"/>
                </a:solidFill>
              </a:rPr>
              <a:t> (20 a</a:t>
            </a:r>
            <a:r>
              <a:rPr lang="pl-PL" dirty="0" smtClean="0">
                <a:solidFill>
                  <a:srgbClr val="000000"/>
                </a:solidFill>
              </a:rPr>
              <a:t>k</a:t>
            </a:r>
            <a:r>
              <a:rPr lang="en-GB" dirty="0" smtClean="0">
                <a:solidFill>
                  <a:srgbClr val="000000"/>
                </a:solidFill>
              </a:rPr>
              <a:t>t</a:t>
            </a:r>
            <a:r>
              <a:rPr lang="pl-PL" dirty="0" err="1" smtClean="0">
                <a:solidFill>
                  <a:srgbClr val="000000"/>
                </a:solidFill>
              </a:rPr>
              <a:t>ywacji</a:t>
            </a:r>
            <a:r>
              <a:rPr lang="en-GB" dirty="0" smtClean="0">
                <a:solidFill>
                  <a:srgbClr val="000000"/>
                </a:solidFill>
              </a:rPr>
              <a:t>/</a:t>
            </a:r>
            <a:r>
              <a:rPr lang="pl-PL" dirty="0" smtClean="0">
                <a:solidFill>
                  <a:srgbClr val="000000"/>
                </a:solidFill>
              </a:rPr>
              <a:t>dzień</a:t>
            </a:r>
            <a:r>
              <a:rPr lang="en-GB" dirty="0" smtClean="0">
                <a:solidFill>
                  <a:srgbClr val="000000"/>
                </a:solidFill>
              </a:rPr>
              <a:t>)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67544" y="6021288"/>
            <a:ext cx="8305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Trzymając TAMPER podczas włożenia baterii wybiera się </a:t>
            </a:r>
            <a:r>
              <a:rPr lang="cs-CZ" sz="1400" b="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reakcję </a:t>
            </a:r>
            <a:r>
              <a:rPr lang="cs-CZ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puls lub status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/>
          <a:srcRect l="29224" t="11079" r="33240" b="15923"/>
          <a:stretch>
            <a:fillRect/>
          </a:stretch>
        </p:blipFill>
        <p:spPr bwMode="auto">
          <a:xfrm>
            <a:off x="7502718" y="1916832"/>
            <a:ext cx="1183660" cy="23042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3076" name="Group 4"/>
          <p:cNvGrpSpPr>
            <a:grpSpLocks noChangeAspect="1"/>
          </p:cNvGrpSpPr>
          <p:nvPr/>
        </p:nvGrpSpPr>
        <p:grpSpPr bwMode="auto">
          <a:xfrm>
            <a:off x="5868144" y="4437112"/>
            <a:ext cx="3087688" cy="1562100"/>
            <a:chOff x="3696" y="2795"/>
            <a:chExt cx="1945" cy="984"/>
          </a:xfrm>
        </p:grpSpPr>
        <p:sp>
          <p:nvSpPr>
            <p:cNvPr id="3075" name="AutoShape 3"/>
            <p:cNvSpPr>
              <a:spLocks noChangeAspect="1" noChangeArrowheads="1" noTextEdit="1"/>
            </p:cNvSpPr>
            <p:nvPr/>
          </p:nvSpPr>
          <p:spPr bwMode="auto">
            <a:xfrm>
              <a:off x="3696" y="2795"/>
              <a:ext cx="1945" cy="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77" name="Rectangle 5"/>
            <p:cNvSpPr>
              <a:spLocks noChangeArrowheads="1"/>
            </p:cNvSpPr>
            <p:nvPr/>
          </p:nvSpPr>
          <p:spPr bwMode="auto">
            <a:xfrm>
              <a:off x="4885" y="2802"/>
              <a:ext cx="471" cy="970"/>
            </a:xfrm>
            <a:prstGeom prst="rect">
              <a:avLst/>
            </a:prstGeom>
            <a:solidFill>
              <a:srgbClr val="DEDED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78" name="Freeform 6"/>
            <p:cNvSpPr>
              <a:spLocks noEditPoints="1"/>
            </p:cNvSpPr>
            <p:nvPr/>
          </p:nvSpPr>
          <p:spPr bwMode="auto">
            <a:xfrm>
              <a:off x="4881" y="2798"/>
              <a:ext cx="478" cy="978"/>
            </a:xfrm>
            <a:custGeom>
              <a:avLst/>
              <a:gdLst/>
              <a:ahLst/>
              <a:cxnLst>
                <a:cxn ang="0">
                  <a:pos x="36" y="8732"/>
                </a:cxn>
                <a:cxn ang="0">
                  <a:pos x="4274" y="8732"/>
                </a:cxn>
                <a:cxn ang="0">
                  <a:pos x="4274" y="8804"/>
                </a:cxn>
                <a:cxn ang="0">
                  <a:pos x="36" y="8804"/>
                </a:cxn>
                <a:cxn ang="0">
                  <a:pos x="36" y="8732"/>
                </a:cxn>
                <a:cxn ang="0">
                  <a:pos x="4309" y="8768"/>
                </a:cxn>
                <a:cxn ang="0">
                  <a:pos x="4309" y="8804"/>
                </a:cxn>
                <a:cxn ang="0">
                  <a:pos x="4274" y="8804"/>
                </a:cxn>
                <a:cxn ang="0">
                  <a:pos x="4274" y="8768"/>
                </a:cxn>
                <a:cxn ang="0">
                  <a:pos x="4309" y="8768"/>
                </a:cxn>
                <a:cxn ang="0">
                  <a:pos x="4238" y="8768"/>
                </a:cxn>
                <a:cxn ang="0">
                  <a:pos x="4238" y="36"/>
                </a:cxn>
                <a:cxn ang="0">
                  <a:pos x="4309" y="36"/>
                </a:cxn>
                <a:cxn ang="0">
                  <a:pos x="4309" y="8768"/>
                </a:cxn>
                <a:cxn ang="0">
                  <a:pos x="4238" y="8768"/>
                </a:cxn>
                <a:cxn ang="0">
                  <a:pos x="4274" y="0"/>
                </a:cxn>
                <a:cxn ang="0">
                  <a:pos x="4309" y="0"/>
                </a:cxn>
                <a:cxn ang="0">
                  <a:pos x="4309" y="36"/>
                </a:cxn>
                <a:cxn ang="0">
                  <a:pos x="4274" y="36"/>
                </a:cxn>
                <a:cxn ang="0">
                  <a:pos x="4274" y="0"/>
                </a:cxn>
                <a:cxn ang="0">
                  <a:pos x="4274" y="73"/>
                </a:cxn>
                <a:cxn ang="0">
                  <a:pos x="36" y="73"/>
                </a:cxn>
                <a:cxn ang="0">
                  <a:pos x="36" y="0"/>
                </a:cxn>
                <a:cxn ang="0">
                  <a:pos x="4274" y="0"/>
                </a:cxn>
                <a:cxn ang="0">
                  <a:pos x="4274" y="73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36" y="0"/>
                </a:cxn>
                <a:cxn ang="0">
                  <a:pos x="36" y="36"/>
                </a:cxn>
                <a:cxn ang="0">
                  <a:pos x="0" y="36"/>
                </a:cxn>
                <a:cxn ang="0">
                  <a:pos x="72" y="36"/>
                </a:cxn>
                <a:cxn ang="0">
                  <a:pos x="72" y="8768"/>
                </a:cxn>
                <a:cxn ang="0">
                  <a:pos x="0" y="8768"/>
                </a:cxn>
                <a:cxn ang="0">
                  <a:pos x="0" y="36"/>
                </a:cxn>
                <a:cxn ang="0">
                  <a:pos x="72" y="36"/>
                </a:cxn>
                <a:cxn ang="0">
                  <a:pos x="36" y="8804"/>
                </a:cxn>
                <a:cxn ang="0">
                  <a:pos x="0" y="8804"/>
                </a:cxn>
                <a:cxn ang="0">
                  <a:pos x="0" y="8768"/>
                </a:cxn>
                <a:cxn ang="0">
                  <a:pos x="36" y="8768"/>
                </a:cxn>
                <a:cxn ang="0">
                  <a:pos x="36" y="8804"/>
                </a:cxn>
              </a:cxnLst>
              <a:rect l="0" t="0" r="r" b="b"/>
              <a:pathLst>
                <a:path w="4309" h="8804">
                  <a:moveTo>
                    <a:pt x="36" y="8732"/>
                  </a:moveTo>
                  <a:lnTo>
                    <a:pt x="4274" y="8732"/>
                  </a:lnTo>
                  <a:lnTo>
                    <a:pt x="4274" y="8804"/>
                  </a:lnTo>
                  <a:lnTo>
                    <a:pt x="36" y="8804"/>
                  </a:lnTo>
                  <a:lnTo>
                    <a:pt x="36" y="8732"/>
                  </a:lnTo>
                  <a:close/>
                  <a:moveTo>
                    <a:pt x="4309" y="8768"/>
                  </a:moveTo>
                  <a:lnTo>
                    <a:pt x="4309" y="8804"/>
                  </a:lnTo>
                  <a:lnTo>
                    <a:pt x="4274" y="8804"/>
                  </a:lnTo>
                  <a:lnTo>
                    <a:pt x="4274" y="8768"/>
                  </a:lnTo>
                  <a:lnTo>
                    <a:pt x="4309" y="8768"/>
                  </a:lnTo>
                  <a:close/>
                  <a:moveTo>
                    <a:pt x="4238" y="8768"/>
                  </a:moveTo>
                  <a:lnTo>
                    <a:pt x="4238" y="36"/>
                  </a:lnTo>
                  <a:lnTo>
                    <a:pt x="4309" y="36"/>
                  </a:lnTo>
                  <a:lnTo>
                    <a:pt x="4309" y="8768"/>
                  </a:lnTo>
                  <a:lnTo>
                    <a:pt x="4238" y="8768"/>
                  </a:lnTo>
                  <a:close/>
                  <a:moveTo>
                    <a:pt x="4274" y="0"/>
                  </a:moveTo>
                  <a:lnTo>
                    <a:pt x="4309" y="0"/>
                  </a:lnTo>
                  <a:lnTo>
                    <a:pt x="4309" y="36"/>
                  </a:lnTo>
                  <a:lnTo>
                    <a:pt x="4274" y="36"/>
                  </a:lnTo>
                  <a:lnTo>
                    <a:pt x="4274" y="0"/>
                  </a:lnTo>
                  <a:close/>
                  <a:moveTo>
                    <a:pt x="4274" y="73"/>
                  </a:moveTo>
                  <a:lnTo>
                    <a:pt x="36" y="73"/>
                  </a:lnTo>
                  <a:lnTo>
                    <a:pt x="36" y="0"/>
                  </a:lnTo>
                  <a:lnTo>
                    <a:pt x="4274" y="0"/>
                  </a:lnTo>
                  <a:lnTo>
                    <a:pt x="4274" y="73"/>
                  </a:lnTo>
                  <a:close/>
                  <a:moveTo>
                    <a:pt x="0" y="36"/>
                  </a:moveTo>
                  <a:lnTo>
                    <a:pt x="0" y="0"/>
                  </a:lnTo>
                  <a:lnTo>
                    <a:pt x="36" y="0"/>
                  </a:lnTo>
                  <a:lnTo>
                    <a:pt x="36" y="36"/>
                  </a:lnTo>
                  <a:lnTo>
                    <a:pt x="0" y="36"/>
                  </a:lnTo>
                  <a:close/>
                  <a:moveTo>
                    <a:pt x="72" y="36"/>
                  </a:moveTo>
                  <a:lnTo>
                    <a:pt x="72" y="8768"/>
                  </a:lnTo>
                  <a:lnTo>
                    <a:pt x="0" y="8768"/>
                  </a:lnTo>
                  <a:lnTo>
                    <a:pt x="0" y="36"/>
                  </a:lnTo>
                  <a:lnTo>
                    <a:pt x="72" y="36"/>
                  </a:lnTo>
                  <a:close/>
                  <a:moveTo>
                    <a:pt x="36" y="8804"/>
                  </a:moveTo>
                  <a:lnTo>
                    <a:pt x="0" y="8804"/>
                  </a:lnTo>
                  <a:lnTo>
                    <a:pt x="0" y="8768"/>
                  </a:lnTo>
                  <a:lnTo>
                    <a:pt x="36" y="8768"/>
                  </a:lnTo>
                  <a:lnTo>
                    <a:pt x="36" y="880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79" name="Rectangle 7"/>
            <p:cNvSpPr>
              <a:spLocks noChangeArrowheads="1"/>
            </p:cNvSpPr>
            <p:nvPr/>
          </p:nvSpPr>
          <p:spPr bwMode="auto">
            <a:xfrm>
              <a:off x="3702" y="2830"/>
              <a:ext cx="396" cy="922"/>
            </a:xfrm>
            <a:prstGeom prst="rect">
              <a:avLst/>
            </a:prstGeom>
            <a:solidFill>
              <a:srgbClr val="DEDED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80" name="Freeform 8"/>
            <p:cNvSpPr>
              <a:spLocks noEditPoints="1"/>
            </p:cNvSpPr>
            <p:nvPr/>
          </p:nvSpPr>
          <p:spPr bwMode="auto">
            <a:xfrm>
              <a:off x="3696" y="2825"/>
              <a:ext cx="407" cy="933"/>
            </a:xfrm>
            <a:custGeom>
              <a:avLst/>
              <a:gdLst/>
              <a:ahLst/>
              <a:cxnLst>
                <a:cxn ang="0">
                  <a:pos x="50" y="0"/>
                </a:cxn>
                <a:cxn ang="0">
                  <a:pos x="3615" y="0"/>
                </a:cxn>
                <a:cxn ang="0">
                  <a:pos x="3615" y="102"/>
                </a:cxn>
                <a:cxn ang="0">
                  <a:pos x="50" y="102"/>
                </a:cxn>
                <a:cxn ang="0">
                  <a:pos x="50" y="0"/>
                </a:cxn>
                <a:cxn ang="0">
                  <a:pos x="3615" y="0"/>
                </a:cxn>
                <a:cxn ang="0">
                  <a:pos x="3666" y="0"/>
                </a:cxn>
                <a:cxn ang="0">
                  <a:pos x="3666" y="50"/>
                </a:cxn>
                <a:cxn ang="0">
                  <a:pos x="3615" y="50"/>
                </a:cxn>
                <a:cxn ang="0">
                  <a:pos x="3615" y="0"/>
                </a:cxn>
                <a:cxn ang="0">
                  <a:pos x="3666" y="50"/>
                </a:cxn>
                <a:cxn ang="0">
                  <a:pos x="3666" y="8348"/>
                </a:cxn>
                <a:cxn ang="0">
                  <a:pos x="3563" y="8348"/>
                </a:cxn>
                <a:cxn ang="0">
                  <a:pos x="3563" y="50"/>
                </a:cxn>
                <a:cxn ang="0">
                  <a:pos x="3666" y="50"/>
                </a:cxn>
                <a:cxn ang="0">
                  <a:pos x="3666" y="8348"/>
                </a:cxn>
                <a:cxn ang="0">
                  <a:pos x="3666" y="8400"/>
                </a:cxn>
                <a:cxn ang="0">
                  <a:pos x="3615" y="8400"/>
                </a:cxn>
                <a:cxn ang="0">
                  <a:pos x="3615" y="8348"/>
                </a:cxn>
                <a:cxn ang="0">
                  <a:pos x="3666" y="8348"/>
                </a:cxn>
                <a:cxn ang="0">
                  <a:pos x="3615" y="8400"/>
                </a:cxn>
                <a:cxn ang="0">
                  <a:pos x="50" y="8400"/>
                </a:cxn>
                <a:cxn ang="0">
                  <a:pos x="50" y="8298"/>
                </a:cxn>
                <a:cxn ang="0">
                  <a:pos x="3615" y="8298"/>
                </a:cxn>
                <a:cxn ang="0">
                  <a:pos x="3615" y="8400"/>
                </a:cxn>
                <a:cxn ang="0">
                  <a:pos x="50" y="8400"/>
                </a:cxn>
                <a:cxn ang="0">
                  <a:pos x="0" y="8400"/>
                </a:cxn>
                <a:cxn ang="0">
                  <a:pos x="0" y="8348"/>
                </a:cxn>
                <a:cxn ang="0">
                  <a:pos x="50" y="8348"/>
                </a:cxn>
                <a:cxn ang="0">
                  <a:pos x="50" y="8400"/>
                </a:cxn>
                <a:cxn ang="0">
                  <a:pos x="0" y="8348"/>
                </a:cxn>
                <a:cxn ang="0">
                  <a:pos x="0" y="50"/>
                </a:cxn>
                <a:cxn ang="0">
                  <a:pos x="102" y="50"/>
                </a:cxn>
                <a:cxn ang="0">
                  <a:pos x="102" y="8348"/>
                </a:cxn>
                <a:cxn ang="0">
                  <a:pos x="0" y="8348"/>
                </a:cxn>
                <a:cxn ang="0">
                  <a:pos x="0" y="50"/>
                </a:cxn>
                <a:cxn ang="0">
                  <a:pos x="0" y="0"/>
                </a:cxn>
                <a:cxn ang="0">
                  <a:pos x="50" y="0"/>
                </a:cxn>
                <a:cxn ang="0">
                  <a:pos x="50" y="50"/>
                </a:cxn>
                <a:cxn ang="0">
                  <a:pos x="0" y="50"/>
                </a:cxn>
              </a:cxnLst>
              <a:rect l="0" t="0" r="r" b="b"/>
              <a:pathLst>
                <a:path w="3666" h="8400">
                  <a:moveTo>
                    <a:pt x="50" y="0"/>
                  </a:moveTo>
                  <a:lnTo>
                    <a:pt x="3615" y="0"/>
                  </a:lnTo>
                  <a:lnTo>
                    <a:pt x="3615" y="102"/>
                  </a:lnTo>
                  <a:lnTo>
                    <a:pt x="50" y="102"/>
                  </a:lnTo>
                  <a:lnTo>
                    <a:pt x="50" y="0"/>
                  </a:lnTo>
                  <a:close/>
                  <a:moveTo>
                    <a:pt x="3615" y="0"/>
                  </a:moveTo>
                  <a:lnTo>
                    <a:pt x="3666" y="0"/>
                  </a:lnTo>
                  <a:lnTo>
                    <a:pt x="3666" y="50"/>
                  </a:lnTo>
                  <a:lnTo>
                    <a:pt x="3615" y="50"/>
                  </a:lnTo>
                  <a:lnTo>
                    <a:pt x="3615" y="0"/>
                  </a:lnTo>
                  <a:close/>
                  <a:moveTo>
                    <a:pt x="3666" y="50"/>
                  </a:moveTo>
                  <a:lnTo>
                    <a:pt x="3666" y="8348"/>
                  </a:lnTo>
                  <a:lnTo>
                    <a:pt x="3563" y="8348"/>
                  </a:lnTo>
                  <a:lnTo>
                    <a:pt x="3563" y="50"/>
                  </a:lnTo>
                  <a:lnTo>
                    <a:pt x="3666" y="50"/>
                  </a:lnTo>
                  <a:close/>
                  <a:moveTo>
                    <a:pt x="3666" y="8348"/>
                  </a:moveTo>
                  <a:lnTo>
                    <a:pt x="3666" y="8400"/>
                  </a:lnTo>
                  <a:lnTo>
                    <a:pt x="3615" y="8400"/>
                  </a:lnTo>
                  <a:lnTo>
                    <a:pt x="3615" y="8348"/>
                  </a:lnTo>
                  <a:lnTo>
                    <a:pt x="3666" y="8348"/>
                  </a:lnTo>
                  <a:close/>
                  <a:moveTo>
                    <a:pt x="3615" y="8400"/>
                  </a:moveTo>
                  <a:lnTo>
                    <a:pt x="50" y="8400"/>
                  </a:lnTo>
                  <a:lnTo>
                    <a:pt x="50" y="8298"/>
                  </a:lnTo>
                  <a:lnTo>
                    <a:pt x="3615" y="8298"/>
                  </a:lnTo>
                  <a:lnTo>
                    <a:pt x="3615" y="8400"/>
                  </a:lnTo>
                  <a:close/>
                  <a:moveTo>
                    <a:pt x="50" y="8400"/>
                  </a:moveTo>
                  <a:lnTo>
                    <a:pt x="0" y="8400"/>
                  </a:lnTo>
                  <a:lnTo>
                    <a:pt x="0" y="8348"/>
                  </a:lnTo>
                  <a:lnTo>
                    <a:pt x="50" y="8348"/>
                  </a:lnTo>
                  <a:lnTo>
                    <a:pt x="50" y="8400"/>
                  </a:lnTo>
                  <a:close/>
                  <a:moveTo>
                    <a:pt x="0" y="8348"/>
                  </a:moveTo>
                  <a:lnTo>
                    <a:pt x="0" y="50"/>
                  </a:lnTo>
                  <a:lnTo>
                    <a:pt x="102" y="50"/>
                  </a:lnTo>
                  <a:lnTo>
                    <a:pt x="102" y="8348"/>
                  </a:lnTo>
                  <a:lnTo>
                    <a:pt x="0" y="8348"/>
                  </a:lnTo>
                  <a:close/>
                  <a:moveTo>
                    <a:pt x="0" y="50"/>
                  </a:moveTo>
                  <a:lnTo>
                    <a:pt x="0" y="0"/>
                  </a:lnTo>
                  <a:lnTo>
                    <a:pt x="50" y="0"/>
                  </a:lnTo>
                  <a:lnTo>
                    <a:pt x="50" y="5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81" name="Freeform 9"/>
            <p:cNvSpPr>
              <a:spLocks/>
            </p:cNvSpPr>
            <p:nvPr/>
          </p:nvSpPr>
          <p:spPr bwMode="auto">
            <a:xfrm>
              <a:off x="3715" y="2943"/>
              <a:ext cx="347" cy="346"/>
            </a:xfrm>
            <a:custGeom>
              <a:avLst/>
              <a:gdLst/>
              <a:ahLst/>
              <a:cxnLst>
                <a:cxn ang="0">
                  <a:pos x="3108" y="1398"/>
                </a:cxn>
                <a:cxn ang="0">
                  <a:pos x="3067" y="1169"/>
                </a:cxn>
                <a:cxn ang="0">
                  <a:pos x="2993" y="951"/>
                </a:cxn>
                <a:cxn ang="0">
                  <a:pos x="2890" y="750"/>
                </a:cxn>
                <a:cxn ang="0">
                  <a:pos x="2760" y="567"/>
                </a:cxn>
                <a:cxn ang="0">
                  <a:pos x="2605" y="405"/>
                </a:cxn>
                <a:cxn ang="0">
                  <a:pos x="2429" y="266"/>
                </a:cxn>
                <a:cxn ang="0">
                  <a:pos x="2233" y="153"/>
                </a:cxn>
                <a:cxn ang="0">
                  <a:pos x="2021" y="70"/>
                </a:cxn>
                <a:cxn ang="0">
                  <a:pos x="1795" y="18"/>
                </a:cxn>
                <a:cxn ang="0">
                  <a:pos x="1558" y="0"/>
                </a:cxn>
                <a:cxn ang="0">
                  <a:pos x="1320" y="18"/>
                </a:cxn>
                <a:cxn ang="0">
                  <a:pos x="1095" y="70"/>
                </a:cxn>
                <a:cxn ang="0">
                  <a:pos x="883" y="153"/>
                </a:cxn>
                <a:cxn ang="0">
                  <a:pos x="687" y="266"/>
                </a:cxn>
                <a:cxn ang="0">
                  <a:pos x="511" y="405"/>
                </a:cxn>
                <a:cxn ang="0">
                  <a:pos x="356" y="567"/>
                </a:cxn>
                <a:cxn ang="0">
                  <a:pos x="225" y="750"/>
                </a:cxn>
                <a:cxn ang="0">
                  <a:pos x="122" y="951"/>
                </a:cxn>
                <a:cxn ang="0">
                  <a:pos x="49" y="1169"/>
                </a:cxn>
                <a:cxn ang="0">
                  <a:pos x="9" y="1398"/>
                </a:cxn>
                <a:cxn ang="0">
                  <a:pos x="2" y="1638"/>
                </a:cxn>
                <a:cxn ang="0">
                  <a:pos x="32" y="1871"/>
                </a:cxn>
                <a:cxn ang="0">
                  <a:pos x="95" y="2093"/>
                </a:cxn>
                <a:cxn ang="0">
                  <a:pos x="188" y="2300"/>
                </a:cxn>
                <a:cxn ang="0">
                  <a:pos x="310" y="2489"/>
                </a:cxn>
                <a:cxn ang="0">
                  <a:pos x="456" y="2658"/>
                </a:cxn>
                <a:cxn ang="0">
                  <a:pos x="626" y="2805"/>
                </a:cxn>
                <a:cxn ang="0">
                  <a:pos x="815" y="2926"/>
                </a:cxn>
                <a:cxn ang="0">
                  <a:pos x="1023" y="3020"/>
                </a:cxn>
                <a:cxn ang="0">
                  <a:pos x="1244" y="3083"/>
                </a:cxn>
                <a:cxn ang="0">
                  <a:pos x="1478" y="3112"/>
                </a:cxn>
                <a:cxn ang="0">
                  <a:pos x="1718" y="3107"/>
                </a:cxn>
                <a:cxn ang="0">
                  <a:pos x="1947" y="3066"/>
                </a:cxn>
                <a:cxn ang="0">
                  <a:pos x="2164" y="2992"/>
                </a:cxn>
                <a:cxn ang="0">
                  <a:pos x="2365" y="2889"/>
                </a:cxn>
                <a:cxn ang="0">
                  <a:pos x="2549" y="2759"/>
                </a:cxn>
                <a:cxn ang="0">
                  <a:pos x="2711" y="2605"/>
                </a:cxn>
                <a:cxn ang="0">
                  <a:pos x="2850" y="2429"/>
                </a:cxn>
                <a:cxn ang="0">
                  <a:pos x="2963" y="2233"/>
                </a:cxn>
                <a:cxn ang="0">
                  <a:pos x="3046" y="2021"/>
                </a:cxn>
                <a:cxn ang="0">
                  <a:pos x="3098" y="1794"/>
                </a:cxn>
                <a:cxn ang="0">
                  <a:pos x="3116" y="1558"/>
                </a:cxn>
              </a:cxnLst>
              <a:rect l="0" t="0" r="r" b="b"/>
              <a:pathLst>
                <a:path w="3116" h="3115">
                  <a:moveTo>
                    <a:pt x="3116" y="1558"/>
                  </a:moveTo>
                  <a:lnTo>
                    <a:pt x="3114" y="1477"/>
                  </a:lnTo>
                  <a:lnTo>
                    <a:pt x="3108" y="1398"/>
                  </a:lnTo>
                  <a:lnTo>
                    <a:pt x="3098" y="1321"/>
                  </a:lnTo>
                  <a:lnTo>
                    <a:pt x="3084" y="1244"/>
                  </a:lnTo>
                  <a:lnTo>
                    <a:pt x="3067" y="1169"/>
                  </a:lnTo>
                  <a:lnTo>
                    <a:pt x="3046" y="1094"/>
                  </a:lnTo>
                  <a:lnTo>
                    <a:pt x="3022" y="1022"/>
                  </a:lnTo>
                  <a:lnTo>
                    <a:pt x="2993" y="951"/>
                  </a:lnTo>
                  <a:lnTo>
                    <a:pt x="2963" y="882"/>
                  </a:lnTo>
                  <a:lnTo>
                    <a:pt x="2928" y="815"/>
                  </a:lnTo>
                  <a:lnTo>
                    <a:pt x="2890" y="750"/>
                  </a:lnTo>
                  <a:lnTo>
                    <a:pt x="2850" y="687"/>
                  </a:lnTo>
                  <a:lnTo>
                    <a:pt x="2806" y="626"/>
                  </a:lnTo>
                  <a:lnTo>
                    <a:pt x="2760" y="567"/>
                  </a:lnTo>
                  <a:lnTo>
                    <a:pt x="2711" y="510"/>
                  </a:lnTo>
                  <a:lnTo>
                    <a:pt x="2660" y="456"/>
                  </a:lnTo>
                  <a:lnTo>
                    <a:pt x="2605" y="405"/>
                  </a:lnTo>
                  <a:lnTo>
                    <a:pt x="2549" y="356"/>
                  </a:lnTo>
                  <a:lnTo>
                    <a:pt x="2490" y="310"/>
                  </a:lnTo>
                  <a:lnTo>
                    <a:pt x="2429" y="266"/>
                  </a:lnTo>
                  <a:lnTo>
                    <a:pt x="2365" y="226"/>
                  </a:lnTo>
                  <a:lnTo>
                    <a:pt x="2301" y="188"/>
                  </a:lnTo>
                  <a:lnTo>
                    <a:pt x="2233" y="153"/>
                  </a:lnTo>
                  <a:lnTo>
                    <a:pt x="2164" y="123"/>
                  </a:lnTo>
                  <a:lnTo>
                    <a:pt x="2094" y="94"/>
                  </a:lnTo>
                  <a:lnTo>
                    <a:pt x="2021" y="70"/>
                  </a:lnTo>
                  <a:lnTo>
                    <a:pt x="1947" y="49"/>
                  </a:lnTo>
                  <a:lnTo>
                    <a:pt x="1872" y="32"/>
                  </a:lnTo>
                  <a:lnTo>
                    <a:pt x="1795" y="18"/>
                  </a:lnTo>
                  <a:lnTo>
                    <a:pt x="1718" y="8"/>
                  </a:lnTo>
                  <a:lnTo>
                    <a:pt x="1638" y="2"/>
                  </a:lnTo>
                  <a:lnTo>
                    <a:pt x="1558" y="0"/>
                  </a:lnTo>
                  <a:lnTo>
                    <a:pt x="1478" y="2"/>
                  </a:lnTo>
                  <a:lnTo>
                    <a:pt x="1399" y="8"/>
                  </a:lnTo>
                  <a:lnTo>
                    <a:pt x="1320" y="18"/>
                  </a:lnTo>
                  <a:lnTo>
                    <a:pt x="1244" y="32"/>
                  </a:lnTo>
                  <a:lnTo>
                    <a:pt x="1168" y="49"/>
                  </a:lnTo>
                  <a:lnTo>
                    <a:pt x="1095" y="70"/>
                  </a:lnTo>
                  <a:lnTo>
                    <a:pt x="1023" y="94"/>
                  </a:lnTo>
                  <a:lnTo>
                    <a:pt x="952" y="123"/>
                  </a:lnTo>
                  <a:lnTo>
                    <a:pt x="883" y="153"/>
                  </a:lnTo>
                  <a:lnTo>
                    <a:pt x="815" y="188"/>
                  </a:lnTo>
                  <a:lnTo>
                    <a:pt x="750" y="226"/>
                  </a:lnTo>
                  <a:lnTo>
                    <a:pt x="687" y="266"/>
                  </a:lnTo>
                  <a:lnTo>
                    <a:pt x="626" y="310"/>
                  </a:lnTo>
                  <a:lnTo>
                    <a:pt x="567" y="356"/>
                  </a:lnTo>
                  <a:lnTo>
                    <a:pt x="511" y="405"/>
                  </a:lnTo>
                  <a:lnTo>
                    <a:pt x="456" y="456"/>
                  </a:lnTo>
                  <a:lnTo>
                    <a:pt x="405" y="510"/>
                  </a:lnTo>
                  <a:lnTo>
                    <a:pt x="356" y="567"/>
                  </a:lnTo>
                  <a:lnTo>
                    <a:pt x="310" y="626"/>
                  </a:lnTo>
                  <a:lnTo>
                    <a:pt x="266" y="687"/>
                  </a:lnTo>
                  <a:lnTo>
                    <a:pt x="225" y="750"/>
                  </a:lnTo>
                  <a:lnTo>
                    <a:pt x="188" y="815"/>
                  </a:lnTo>
                  <a:lnTo>
                    <a:pt x="154" y="882"/>
                  </a:lnTo>
                  <a:lnTo>
                    <a:pt x="122" y="951"/>
                  </a:lnTo>
                  <a:lnTo>
                    <a:pt x="95" y="1022"/>
                  </a:lnTo>
                  <a:lnTo>
                    <a:pt x="70" y="1094"/>
                  </a:lnTo>
                  <a:lnTo>
                    <a:pt x="49" y="1169"/>
                  </a:lnTo>
                  <a:lnTo>
                    <a:pt x="32" y="1244"/>
                  </a:lnTo>
                  <a:lnTo>
                    <a:pt x="19" y="1321"/>
                  </a:lnTo>
                  <a:lnTo>
                    <a:pt x="9" y="1398"/>
                  </a:lnTo>
                  <a:lnTo>
                    <a:pt x="2" y="1477"/>
                  </a:lnTo>
                  <a:lnTo>
                    <a:pt x="0" y="1558"/>
                  </a:lnTo>
                  <a:lnTo>
                    <a:pt x="2" y="1638"/>
                  </a:lnTo>
                  <a:lnTo>
                    <a:pt x="9" y="1717"/>
                  </a:lnTo>
                  <a:lnTo>
                    <a:pt x="19" y="1794"/>
                  </a:lnTo>
                  <a:lnTo>
                    <a:pt x="32" y="1871"/>
                  </a:lnTo>
                  <a:lnTo>
                    <a:pt x="49" y="1946"/>
                  </a:lnTo>
                  <a:lnTo>
                    <a:pt x="70" y="2021"/>
                  </a:lnTo>
                  <a:lnTo>
                    <a:pt x="95" y="2093"/>
                  </a:lnTo>
                  <a:lnTo>
                    <a:pt x="122" y="2164"/>
                  </a:lnTo>
                  <a:lnTo>
                    <a:pt x="154" y="2233"/>
                  </a:lnTo>
                  <a:lnTo>
                    <a:pt x="188" y="2300"/>
                  </a:lnTo>
                  <a:lnTo>
                    <a:pt x="225" y="2365"/>
                  </a:lnTo>
                  <a:lnTo>
                    <a:pt x="266" y="2429"/>
                  </a:lnTo>
                  <a:lnTo>
                    <a:pt x="310" y="2489"/>
                  </a:lnTo>
                  <a:lnTo>
                    <a:pt x="356" y="2548"/>
                  </a:lnTo>
                  <a:lnTo>
                    <a:pt x="405" y="2605"/>
                  </a:lnTo>
                  <a:lnTo>
                    <a:pt x="456" y="2658"/>
                  </a:lnTo>
                  <a:lnTo>
                    <a:pt x="511" y="2710"/>
                  </a:lnTo>
                  <a:lnTo>
                    <a:pt x="567" y="2759"/>
                  </a:lnTo>
                  <a:lnTo>
                    <a:pt x="626" y="2805"/>
                  </a:lnTo>
                  <a:lnTo>
                    <a:pt x="687" y="2849"/>
                  </a:lnTo>
                  <a:lnTo>
                    <a:pt x="750" y="2889"/>
                  </a:lnTo>
                  <a:lnTo>
                    <a:pt x="815" y="2926"/>
                  </a:lnTo>
                  <a:lnTo>
                    <a:pt x="883" y="2961"/>
                  </a:lnTo>
                  <a:lnTo>
                    <a:pt x="952" y="2992"/>
                  </a:lnTo>
                  <a:lnTo>
                    <a:pt x="1023" y="3020"/>
                  </a:lnTo>
                  <a:lnTo>
                    <a:pt x="1095" y="3044"/>
                  </a:lnTo>
                  <a:lnTo>
                    <a:pt x="1168" y="3066"/>
                  </a:lnTo>
                  <a:lnTo>
                    <a:pt x="1244" y="3083"/>
                  </a:lnTo>
                  <a:lnTo>
                    <a:pt x="1320" y="3097"/>
                  </a:lnTo>
                  <a:lnTo>
                    <a:pt x="1399" y="3107"/>
                  </a:lnTo>
                  <a:lnTo>
                    <a:pt x="1478" y="3112"/>
                  </a:lnTo>
                  <a:lnTo>
                    <a:pt x="1558" y="3115"/>
                  </a:lnTo>
                  <a:lnTo>
                    <a:pt x="1638" y="3112"/>
                  </a:lnTo>
                  <a:lnTo>
                    <a:pt x="1718" y="3107"/>
                  </a:lnTo>
                  <a:lnTo>
                    <a:pt x="1795" y="3097"/>
                  </a:lnTo>
                  <a:lnTo>
                    <a:pt x="1872" y="3083"/>
                  </a:lnTo>
                  <a:lnTo>
                    <a:pt x="1947" y="3066"/>
                  </a:lnTo>
                  <a:lnTo>
                    <a:pt x="2021" y="3044"/>
                  </a:lnTo>
                  <a:lnTo>
                    <a:pt x="2094" y="3020"/>
                  </a:lnTo>
                  <a:lnTo>
                    <a:pt x="2164" y="2992"/>
                  </a:lnTo>
                  <a:lnTo>
                    <a:pt x="2233" y="2961"/>
                  </a:lnTo>
                  <a:lnTo>
                    <a:pt x="2301" y="2926"/>
                  </a:lnTo>
                  <a:lnTo>
                    <a:pt x="2365" y="2889"/>
                  </a:lnTo>
                  <a:lnTo>
                    <a:pt x="2429" y="2849"/>
                  </a:lnTo>
                  <a:lnTo>
                    <a:pt x="2490" y="2805"/>
                  </a:lnTo>
                  <a:lnTo>
                    <a:pt x="2549" y="2759"/>
                  </a:lnTo>
                  <a:lnTo>
                    <a:pt x="2605" y="2710"/>
                  </a:lnTo>
                  <a:lnTo>
                    <a:pt x="2660" y="2658"/>
                  </a:lnTo>
                  <a:lnTo>
                    <a:pt x="2711" y="2605"/>
                  </a:lnTo>
                  <a:lnTo>
                    <a:pt x="2760" y="2548"/>
                  </a:lnTo>
                  <a:lnTo>
                    <a:pt x="2806" y="2489"/>
                  </a:lnTo>
                  <a:lnTo>
                    <a:pt x="2850" y="2429"/>
                  </a:lnTo>
                  <a:lnTo>
                    <a:pt x="2890" y="2365"/>
                  </a:lnTo>
                  <a:lnTo>
                    <a:pt x="2928" y="2300"/>
                  </a:lnTo>
                  <a:lnTo>
                    <a:pt x="2963" y="2233"/>
                  </a:lnTo>
                  <a:lnTo>
                    <a:pt x="2993" y="2164"/>
                  </a:lnTo>
                  <a:lnTo>
                    <a:pt x="3022" y="2093"/>
                  </a:lnTo>
                  <a:lnTo>
                    <a:pt x="3046" y="2021"/>
                  </a:lnTo>
                  <a:lnTo>
                    <a:pt x="3067" y="1946"/>
                  </a:lnTo>
                  <a:lnTo>
                    <a:pt x="3084" y="1871"/>
                  </a:lnTo>
                  <a:lnTo>
                    <a:pt x="3098" y="1794"/>
                  </a:lnTo>
                  <a:lnTo>
                    <a:pt x="3108" y="1717"/>
                  </a:lnTo>
                  <a:lnTo>
                    <a:pt x="3114" y="1638"/>
                  </a:lnTo>
                  <a:lnTo>
                    <a:pt x="3116" y="1558"/>
                  </a:lnTo>
                  <a:close/>
                </a:path>
              </a:pathLst>
            </a:custGeom>
            <a:solidFill>
              <a:srgbClr val="605D5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82" name="Freeform 10"/>
            <p:cNvSpPr>
              <a:spLocks noEditPoints="1"/>
            </p:cNvSpPr>
            <p:nvPr/>
          </p:nvSpPr>
          <p:spPr bwMode="auto">
            <a:xfrm>
              <a:off x="3710" y="2937"/>
              <a:ext cx="357" cy="358"/>
            </a:xfrm>
            <a:custGeom>
              <a:avLst/>
              <a:gdLst/>
              <a:ahLst/>
              <a:cxnLst>
                <a:cxn ang="0">
                  <a:pos x="3084" y="1305"/>
                </a:cxn>
                <a:cxn ang="0">
                  <a:pos x="2982" y="989"/>
                </a:cxn>
                <a:cxn ang="0">
                  <a:pos x="2816" y="708"/>
                </a:cxn>
                <a:cxn ang="0">
                  <a:pos x="2799" y="527"/>
                </a:cxn>
                <a:cxn ang="0">
                  <a:pos x="3004" y="808"/>
                </a:cxn>
                <a:cxn ang="0">
                  <a:pos x="3144" y="1130"/>
                </a:cxn>
                <a:cxn ang="0">
                  <a:pos x="3212" y="1484"/>
                </a:cxn>
                <a:cxn ang="0">
                  <a:pos x="2566" y="446"/>
                </a:cxn>
                <a:cxn ang="0">
                  <a:pos x="2294" y="267"/>
                </a:cxn>
                <a:cxn ang="0">
                  <a:pos x="1984" y="150"/>
                </a:cxn>
                <a:cxn ang="0">
                  <a:pos x="1647" y="103"/>
                </a:cxn>
                <a:cxn ang="0">
                  <a:pos x="1892" y="25"/>
                </a:cxn>
                <a:cxn ang="0">
                  <a:pos x="2234" y="127"/>
                </a:cxn>
                <a:cxn ang="0">
                  <a:pos x="2539" y="296"/>
                </a:cxn>
                <a:cxn ang="0">
                  <a:pos x="1608" y="102"/>
                </a:cxn>
                <a:cxn ang="0">
                  <a:pos x="1268" y="141"/>
                </a:cxn>
                <a:cxn ang="0">
                  <a:pos x="955" y="250"/>
                </a:cxn>
                <a:cxn ang="0">
                  <a:pos x="678" y="423"/>
                </a:cxn>
                <a:cxn ang="0">
                  <a:pos x="555" y="393"/>
                </a:cxn>
                <a:cxn ang="0">
                  <a:pos x="841" y="195"/>
                </a:cxn>
                <a:cxn ang="0">
                  <a:pos x="1168" y="61"/>
                </a:cxn>
                <a:cxn ang="0">
                  <a:pos x="1525" y="2"/>
                </a:cxn>
                <a:cxn ang="0">
                  <a:pos x="423" y="678"/>
                </a:cxn>
                <a:cxn ang="0">
                  <a:pos x="250" y="956"/>
                </a:cxn>
                <a:cxn ang="0">
                  <a:pos x="140" y="1269"/>
                </a:cxn>
                <a:cxn ang="0">
                  <a:pos x="101" y="1609"/>
                </a:cxn>
                <a:cxn ang="0">
                  <a:pos x="31" y="1284"/>
                </a:cxn>
                <a:cxn ang="0">
                  <a:pos x="142" y="946"/>
                </a:cxn>
                <a:cxn ang="0">
                  <a:pos x="319" y="646"/>
                </a:cxn>
                <a:cxn ang="0">
                  <a:pos x="101" y="1647"/>
                </a:cxn>
                <a:cxn ang="0">
                  <a:pos x="148" y="1985"/>
                </a:cxn>
                <a:cxn ang="0">
                  <a:pos x="267" y="2294"/>
                </a:cxn>
                <a:cxn ang="0">
                  <a:pos x="445" y="2567"/>
                </a:cxn>
                <a:cxn ang="0">
                  <a:pos x="366" y="2632"/>
                </a:cxn>
                <a:cxn ang="0">
                  <a:pos x="175" y="2341"/>
                </a:cxn>
                <a:cxn ang="0">
                  <a:pos x="50" y="2010"/>
                </a:cxn>
                <a:cxn ang="0">
                  <a:pos x="0" y="1649"/>
                </a:cxn>
                <a:cxn ang="0">
                  <a:pos x="706" y="2815"/>
                </a:cxn>
                <a:cxn ang="0">
                  <a:pos x="988" y="2982"/>
                </a:cxn>
                <a:cxn ang="0">
                  <a:pos x="1305" y="3085"/>
                </a:cxn>
                <a:cxn ang="0">
                  <a:pos x="1608" y="3217"/>
                </a:cxn>
                <a:cxn ang="0">
                  <a:pos x="1245" y="3175"/>
                </a:cxn>
                <a:cxn ang="0">
                  <a:pos x="911" y="3058"/>
                </a:cxn>
                <a:cxn ang="0">
                  <a:pos x="614" y="2873"/>
                </a:cxn>
                <a:cxn ang="0">
                  <a:pos x="1686" y="3113"/>
                </a:cxn>
                <a:cxn ang="0">
                  <a:pos x="2020" y="3057"/>
                </a:cxn>
                <a:cxn ang="0">
                  <a:pos x="2327" y="2933"/>
                </a:cxn>
                <a:cxn ang="0">
                  <a:pos x="2594" y="2748"/>
                </a:cxn>
                <a:cxn ang="0">
                  <a:pos x="2601" y="2873"/>
                </a:cxn>
                <a:cxn ang="0">
                  <a:pos x="2306" y="3058"/>
                </a:cxn>
                <a:cxn ang="0">
                  <a:pos x="1971" y="3175"/>
                </a:cxn>
                <a:cxn ang="0">
                  <a:pos x="1608" y="3217"/>
                </a:cxn>
                <a:cxn ang="0">
                  <a:pos x="2837" y="2481"/>
                </a:cxn>
                <a:cxn ang="0">
                  <a:pos x="2996" y="2195"/>
                </a:cxn>
                <a:cxn ang="0">
                  <a:pos x="3091" y="1875"/>
                </a:cxn>
                <a:cxn ang="0">
                  <a:pos x="3216" y="1649"/>
                </a:cxn>
                <a:cxn ang="0">
                  <a:pos x="3166" y="2010"/>
                </a:cxn>
                <a:cxn ang="0">
                  <a:pos x="3041" y="2341"/>
                </a:cxn>
                <a:cxn ang="0">
                  <a:pos x="2850" y="2632"/>
                </a:cxn>
              </a:cxnLst>
              <a:rect l="0" t="0" r="r" b="b"/>
              <a:pathLst>
                <a:path w="3217" h="3217">
                  <a:moveTo>
                    <a:pt x="3114" y="1609"/>
                  </a:moveTo>
                  <a:lnTo>
                    <a:pt x="3114" y="1570"/>
                  </a:lnTo>
                  <a:lnTo>
                    <a:pt x="3113" y="1531"/>
                  </a:lnTo>
                  <a:lnTo>
                    <a:pt x="3110" y="1493"/>
                  </a:lnTo>
                  <a:lnTo>
                    <a:pt x="3107" y="1455"/>
                  </a:lnTo>
                  <a:lnTo>
                    <a:pt x="3102" y="1416"/>
                  </a:lnTo>
                  <a:lnTo>
                    <a:pt x="3097" y="1379"/>
                  </a:lnTo>
                  <a:lnTo>
                    <a:pt x="3091" y="1342"/>
                  </a:lnTo>
                  <a:lnTo>
                    <a:pt x="3084" y="1305"/>
                  </a:lnTo>
                  <a:lnTo>
                    <a:pt x="3076" y="1269"/>
                  </a:lnTo>
                  <a:lnTo>
                    <a:pt x="3067" y="1232"/>
                  </a:lnTo>
                  <a:lnTo>
                    <a:pt x="3058" y="1197"/>
                  </a:lnTo>
                  <a:lnTo>
                    <a:pt x="3047" y="1160"/>
                  </a:lnTo>
                  <a:lnTo>
                    <a:pt x="3036" y="1125"/>
                  </a:lnTo>
                  <a:lnTo>
                    <a:pt x="3024" y="1090"/>
                  </a:lnTo>
                  <a:lnTo>
                    <a:pt x="3010" y="1057"/>
                  </a:lnTo>
                  <a:lnTo>
                    <a:pt x="2996" y="1023"/>
                  </a:lnTo>
                  <a:lnTo>
                    <a:pt x="2982" y="989"/>
                  </a:lnTo>
                  <a:lnTo>
                    <a:pt x="2966" y="956"/>
                  </a:lnTo>
                  <a:lnTo>
                    <a:pt x="2950" y="923"/>
                  </a:lnTo>
                  <a:lnTo>
                    <a:pt x="2933" y="890"/>
                  </a:lnTo>
                  <a:lnTo>
                    <a:pt x="2915" y="859"/>
                  </a:lnTo>
                  <a:lnTo>
                    <a:pt x="2897" y="827"/>
                  </a:lnTo>
                  <a:lnTo>
                    <a:pt x="2877" y="796"/>
                  </a:lnTo>
                  <a:lnTo>
                    <a:pt x="2857" y="767"/>
                  </a:lnTo>
                  <a:lnTo>
                    <a:pt x="2837" y="736"/>
                  </a:lnTo>
                  <a:lnTo>
                    <a:pt x="2816" y="708"/>
                  </a:lnTo>
                  <a:lnTo>
                    <a:pt x="2794" y="678"/>
                  </a:lnTo>
                  <a:lnTo>
                    <a:pt x="2771" y="651"/>
                  </a:lnTo>
                  <a:lnTo>
                    <a:pt x="2747" y="622"/>
                  </a:lnTo>
                  <a:lnTo>
                    <a:pt x="2724" y="596"/>
                  </a:lnTo>
                  <a:lnTo>
                    <a:pt x="2699" y="569"/>
                  </a:lnTo>
                  <a:lnTo>
                    <a:pt x="2674" y="543"/>
                  </a:lnTo>
                  <a:lnTo>
                    <a:pt x="2746" y="471"/>
                  </a:lnTo>
                  <a:lnTo>
                    <a:pt x="2773" y="499"/>
                  </a:lnTo>
                  <a:lnTo>
                    <a:pt x="2799" y="527"/>
                  </a:lnTo>
                  <a:lnTo>
                    <a:pt x="2824" y="556"/>
                  </a:lnTo>
                  <a:lnTo>
                    <a:pt x="2850" y="585"/>
                  </a:lnTo>
                  <a:lnTo>
                    <a:pt x="2874" y="616"/>
                  </a:lnTo>
                  <a:lnTo>
                    <a:pt x="2897" y="646"/>
                  </a:lnTo>
                  <a:lnTo>
                    <a:pt x="2920" y="677"/>
                  </a:lnTo>
                  <a:lnTo>
                    <a:pt x="2942" y="709"/>
                  </a:lnTo>
                  <a:lnTo>
                    <a:pt x="2963" y="741"/>
                  </a:lnTo>
                  <a:lnTo>
                    <a:pt x="2984" y="774"/>
                  </a:lnTo>
                  <a:lnTo>
                    <a:pt x="3004" y="808"/>
                  </a:lnTo>
                  <a:lnTo>
                    <a:pt x="3023" y="842"/>
                  </a:lnTo>
                  <a:lnTo>
                    <a:pt x="3041" y="876"/>
                  </a:lnTo>
                  <a:lnTo>
                    <a:pt x="3059" y="911"/>
                  </a:lnTo>
                  <a:lnTo>
                    <a:pt x="3075" y="946"/>
                  </a:lnTo>
                  <a:lnTo>
                    <a:pt x="3090" y="982"/>
                  </a:lnTo>
                  <a:lnTo>
                    <a:pt x="3106" y="1018"/>
                  </a:lnTo>
                  <a:lnTo>
                    <a:pt x="3119" y="1055"/>
                  </a:lnTo>
                  <a:lnTo>
                    <a:pt x="3132" y="1093"/>
                  </a:lnTo>
                  <a:lnTo>
                    <a:pt x="3144" y="1130"/>
                  </a:lnTo>
                  <a:lnTo>
                    <a:pt x="3156" y="1168"/>
                  </a:lnTo>
                  <a:lnTo>
                    <a:pt x="3166" y="1206"/>
                  </a:lnTo>
                  <a:lnTo>
                    <a:pt x="3176" y="1246"/>
                  </a:lnTo>
                  <a:lnTo>
                    <a:pt x="3184" y="1284"/>
                  </a:lnTo>
                  <a:lnTo>
                    <a:pt x="3192" y="1323"/>
                  </a:lnTo>
                  <a:lnTo>
                    <a:pt x="3199" y="1364"/>
                  </a:lnTo>
                  <a:lnTo>
                    <a:pt x="3204" y="1403"/>
                  </a:lnTo>
                  <a:lnTo>
                    <a:pt x="3209" y="1444"/>
                  </a:lnTo>
                  <a:lnTo>
                    <a:pt x="3212" y="1484"/>
                  </a:lnTo>
                  <a:lnTo>
                    <a:pt x="3215" y="1526"/>
                  </a:lnTo>
                  <a:lnTo>
                    <a:pt x="3216" y="1567"/>
                  </a:lnTo>
                  <a:lnTo>
                    <a:pt x="3217" y="1609"/>
                  </a:lnTo>
                  <a:lnTo>
                    <a:pt x="3114" y="1609"/>
                  </a:lnTo>
                  <a:close/>
                  <a:moveTo>
                    <a:pt x="2674" y="543"/>
                  </a:moveTo>
                  <a:lnTo>
                    <a:pt x="2647" y="518"/>
                  </a:lnTo>
                  <a:lnTo>
                    <a:pt x="2621" y="493"/>
                  </a:lnTo>
                  <a:lnTo>
                    <a:pt x="2594" y="469"/>
                  </a:lnTo>
                  <a:lnTo>
                    <a:pt x="2566" y="446"/>
                  </a:lnTo>
                  <a:lnTo>
                    <a:pt x="2538" y="423"/>
                  </a:lnTo>
                  <a:lnTo>
                    <a:pt x="2509" y="401"/>
                  </a:lnTo>
                  <a:lnTo>
                    <a:pt x="2480" y="381"/>
                  </a:lnTo>
                  <a:lnTo>
                    <a:pt x="2450" y="360"/>
                  </a:lnTo>
                  <a:lnTo>
                    <a:pt x="2420" y="339"/>
                  </a:lnTo>
                  <a:lnTo>
                    <a:pt x="2389" y="320"/>
                  </a:lnTo>
                  <a:lnTo>
                    <a:pt x="2358" y="302"/>
                  </a:lnTo>
                  <a:lnTo>
                    <a:pt x="2327" y="284"/>
                  </a:lnTo>
                  <a:lnTo>
                    <a:pt x="2294" y="267"/>
                  </a:lnTo>
                  <a:lnTo>
                    <a:pt x="2261" y="250"/>
                  </a:lnTo>
                  <a:lnTo>
                    <a:pt x="2228" y="235"/>
                  </a:lnTo>
                  <a:lnTo>
                    <a:pt x="2194" y="221"/>
                  </a:lnTo>
                  <a:lnTo>
                    <a:pt x="2160" y="207"/>
                  </a:lnTo>
                  <a:lnTo>
                    <a:pt x="2126" y="193"/>
                  </a:lnTo>
                  <a:lnTo>
                    <a:pt x="2091" y="181"/>
                  </a:lnTo>
                  <a:lnTo>
                    <a:pt x="2056" y="169"/>
                  </a:lnTo>
                  <a:lnTo>
                    <a:pt x="2020" y="160"/>
                  </a:lnTo>
                  <a:lnTo>
                    <a:pt x="1984" y="150"/>
                  </a:lnTo>
                  <a:lnTo>
                    <a:pt x="1948" y="141"/>
                  </a:lnTo>
                  <a:lnTo>
                    <a:pt x="1912" y="132"/>
                  </a:lnTo>
                  <a:lnTo>
                    <a:pt x="1875" y="126"/>
                  </a:lnTo>
                  <a:lnTo>
                    <a:pt x="1838" y="119"/>
                  </a:lnTo>
                  <a:lnTo>
                    <a:pt x="1799" y="114"/>
                  </a:lnTo>
                  <a:lnTo>
                    <a:pt x="1762" y="109"/>
                  </a:lnTo>
                  <a:lnTo>
                    <a:pt x="1724" y="106"/>
                  </a:lnTo>
                  <a:lnTo>
                    <a:pt x="1686" y="104"/>
                  </a:lnTo>
                  <a:lnTo>
                    <a:pt x="1647" y="103"/>
                  </a:lnTo>
                  <a:lnTo>
                    <a:pt x="1608" y="102"/>
                  </a:lnTo>
                  <a:lnTo>
                    <a:pt x="1608" y="0"/>
                  </a:lnTo>
                  <a:lnTo>
                    <a:pt x="1649" y="1"/>
                  </a:lnTo>
                  <a:lnTo>
                    <a:pt x="1691" y="2"/>
                  </a:lnTo>
                  <a:lnTo>
                    <a:pt x="1732" y="4"/>
                  </a:lnTo>
                  <a:lnTo>
                    <a:pt x="1772" y="9"/>
                  </a:lnTo>
                  <a:lnTo>
                    <a:pt x="1812" y="13"/>
                  </a:lnTo>
                  <a:lnTo>
                    <a:pt x="1853" y="18"/>
                  </a:lnTo>
                  <a:lnTo>
                    <a:pt x="1892" y="25"/>
                  </a:lnTo>
                  <a:lnTo>
                    <a:pt x="1932" y="33"/>
                  </a:lnTo>
                  <a:lnTo>
                    <a:pt x="1971" y="41"/>
                  </a:lnTo>
                  <a:lnTo>
                    <a:pt x="2011" y="50"/>
                  </a:lnTo>
                  <a:lnTo>
                    <a:pt x="2049" y="61"/>
                  </a:lnTo>
                  <a:lnTo>
                    <a:pt x="2086" y="72"/>
                  </a:lnTo>
                  <a:lnTo>
                    <a:pt x="2124" y="84"/>
                  </a:lnTo>
                  <a:lnTo>
                    <a:pt x="2161" y="97"/>
                  </a:lnTo>
                  <a:lnTo>
                    <a:pt x="2198" y="111"/>
                  </a:lnTo>
                  <a:lnTo>
                    <a:pt x="2234" y="127"/>
                  </a:lnTo>
                  <a:lnTo>
                    <a:pt x="2270" y="142"/>
                  </a:lnTo>
                  <a:lnTo>
                    <a:pt x="2306" y="158"/>
                  </a:lnTo>
                  <a:lnTo>
                    <a:pt x="2340" y="176"/>
                  </a:lnTo>
                  <a:lnTo>
                    <a:pt x="2375" y="195"/>
                  </a:lnTo>
                  <a:lnTo>
                    <a:pt x="2409" y="213"/>
                  </a:lnTo>
                  <a:lnTo>
                    <a:pt x="2443" y="233"/>
                  </a:lnTo>
                  <a:lnTo>
                    <a:pt x="2475" y="254"/>
                  </a:lnTo>
                  <a:lnTo>
                    <a:pt x="2507" y="274"/>
                  </a:lnTo>
                  <a:lnTo>
                    <a:pt x="2539" y="296"/>
                  </a:lnTo>
                  <a:lnTo>
                    <a:pt x="2571" y="319"/>
                  </a:lnTo>
                  <a:lnTo>
                    <a:pt x="2601" y="343"/>
                  </a:lnTo>
                  <a:lnTo>
                    <a:pt x="2631" y="367"/>
                  </a:lnTo>
                  <a:lnTo>
                    <a:pt x="2660" y="393"/>
                  </a:lnTo>
                  <a:lnTo>
                    <a:pt x="2690" y="418"/>
                  </a:lnTo>
                  <a:lnTo>
                    <a:pt x="2718" y="444"/>
                  </a:lnTo>
                  <a:lnTo>
                    <a:pt x="2746" y="471"/>
                  </a:lnTo>
                  <a:lnTo>
                    <a:pt x="2674" y="543"/>
                  </a:lnTo>
                  <a:close/>
                  <a:moveTo>
                    <a:pt x="1608" y="102"/>
                  </a:moveTo>
                  <a:lnTo>
                    <a:pt x="1570" y="103"/>
                  </a:lnTo>
                  <a:lnTo>
                    <a:pt x="1530" y="104"/>
                  </a:lnTo>
                  <a:lnTo>
                    <a:pt x="1492" y="106"/>
                  </a:lnTo>
                  <a:lnTo>
                    <a:pt x="1454" y="109"/>
                  </a:lnTo>
                  <a:lnTo>
                    <a:pt x="1416" y="114"/>
                  </a:lnTo>
                  <a:lnTo>
                    <a:pt x="1378" y="119"/>
                  </a:lnTo>
                  <a:lnTo>
                    <a:pt x="1341" y="126"/>
                  </a:lnTo>
                  <a:lnTo>
                    <a:pt x="1305" y="132"/>
                  </a:lnTo>
                  <a:lnTo>
                    <a:pt x="1268" y="141"/>
                  </a:lnTo>
                  <a:lnTo>
                    <a:pt x="1232" y="150"/>
                  </a:lnTo>
                  <a:lnTo>
                    <a:pt x="1195" y="160"/>
                  </a:lnTo>
                  <a:lnTo>
                    <a:pt x="1160" y="169"/>
                  </a:lnTo>
                  <a:lnTo>
                    <a:pt x="1124" y="181"/>
                  </a:lnTo>
                  <a:lnTo>
                    <a:pt x="1090" y="193"/>
                  </a:lnTo>
                  <a:lnTo>
                    <a:pt x="1055" y="207"/>
                  </a:lnTo>
                  <a:lnTo>
                    <a:pt x="1021" y="221"/>
                  </a:lnTo>
                  <a:lnTo>
                    <a:pt x="988" y="235"/>
                  </a:lnTo>
                  <a:lnTo>
                    <a:pt x="955" y="250"/>
                  </a:lnTo>
                  <a:lnTo>
                    <a:pt x="922" y="267"/>
                  </a:lnTo>
                  <a:lnTo>
                    <a:pt x="890" y="284"/>
                  </a:lnTo>
                  <a:lnTo>
                    <a:pt x="858" y="302"/>
                  </a:lnTo>
                  <a:lnTo>
                    <a:pt x="827" y="320"/>
                  </a:lnTo>
                  <a:lnTo>
                    <a:pt x="796" y="339"/>
                  </a:lnTo>
                  <a:lnTo>
                    <a:pt x="765" y="360"/>
                  </a:lnTo>
                  <a:lnTo>
                    <a:pt x="736" y="381"/>
                  </a:lnTo>
                  <a:lnTo>
                    <a:pt x="706" y="401"/>
                  </a:lnTo>
                  <a:lnTo>
                    <a:pt x="678" y="423"/>
                  </a:lnTo>
                  <a:lnTo>
                    <a:pt x="650" y="446"/>
                  </a:lnTo>
                  <a:lnTo>
                    <a:pt x="622" y="469"/>
                  </a:lnTo>
                  <a:lnTo>
                    <a:pt x="595" y="493"/>
                  </a:lnTo>
                  <a:lnTo>
                    <a:pt x="569" y="518"/>
                  </a:lnTo>
                  <a:lnTo>
                    <a:pt x="542" y="543"/>
                  </a:lnTo>
                  <a:lnTo>
                    <a:pt x="470" y="471"/>
                  </a:lnTo>
                  <a:lnTo>
                    <a:pt x="499" y="444"/>
                  </a:lnTo>
                  <a:lnTo>
                    <a:pt x="526" y="418"/>
                  </a:lnTo>
                  <a:lnTo>
                    <a:pt x="555" y="393"/>
                  </a:lnTo>
                  <a:lnTo>
                    <a:pt x="585" y="367"/>
                  </a:lnTo>
                  <a:lnTo>
                    <a:pt x="614" y="343"/>
                  </a:lnTo>
                  <a:lnTo>
                    <a:pt x="645" y="319"/>
                  </a:lnTo>
                  <a:lnTo>
                    <a:pt x="677" y="296"/>
                  </a:lnTo>
                  <a:lnTo>
                    <a:pt x="709" y="274"/>
                  </a:lnTo>
                  <a:lnTo>
                    <a:pt x="741" y="254"/>
                  </a:lnTo>
                  <a:lnTo>
                    <a:pt x="774" y="233"/>
                  </a:lnTo>
                  <a:lnTo>
                    <a:pt x="807" y="213"/>
                  </a:lnTo>
                  <a:lnTo>
                    <a:pt x="841" y="195"/>
                  </a:lnTo>
                  <a:lnTo>
                    <a:pt x="876" y="176"/>
                  </a:lnTo>
                  <a:lnTo>
                    <a:pt x="911" y="158"/>
                  </a:lnTo>
                  <a:lnTo>
                    <a:pt x="946" y="142"/>
                  </a:lnTo>
                  <a:lnTo>
                    <a:pt x="982" y="127"/>
                  </a:lnTo>
                  <a:lnTo>
                    <a:pt x="1018" y="111"/>
                  </a:lnTo>
                  <a:lnTo>
                    <a:pt x="1055" y="97"/>
                  </a:lnTo>
                  <a:lnTo>
                    <a:pt x="1093" y="84"/>
                  </a:lnTo>
                  <a:lnTo>
                    <a:pt x="1130" y="72"/>
                  </a:lnTo>
                  <a:lnTo>
                    <a:pt x="1168" y="61"/>
                  </a:lnTo>
                  <a:lnTo>
                    <a:pt x="1206" y="50"/>
                  </a:lnTo>
                  <a:lnTo>
                    <a:pt x="1245" y="41"/>
                  </a:lnTo>
                  <a:lnTo>
                    <a:pt x="1284" y="33"/>
                  </a:lnTo>
                  <a:lnTo>
                    <a:pt x="1323" y="25"/>
                  </a:lnTo>
                  <a:lnTo>
                    <a:pt x="1363" y="18"/>
                  </a:lnTo>
                  <a:lnTo>
                    <a:pt x="1403" y="13"/>
                  </a:lnTo>
                  <a:lnTo>
                    <a:pt x="1444" y="9"/>
                  </a:lnTo>
                  <a:lnTo>
                    <a:pt x="1484" y="4"/>
                  </a:lnTo>
                  <a:lnTo>
                    <a:pt x="1525" y="2"/>
                  </a:lnTo>
                  <a:lnTo>
                    <a:pt x="1566" y="1"/>
                  </a:lnTo>
                  <a:lnTo>
                    <a:pt x="1608" y="0"/>
                  </a:lnTo>
                  <a:lnTo>
                    <a:pt x="1608" y="102"/>
                  </a:lnTo>
                  <a:close/>
                  <a:moveTo>
                    <a:pt x="542" y="543"/>
                  </a:moveTo>
                  <a:lnTo>
                    <a:pt x="517" y="569"/>
                  </a:lnTo>
                  <a:lnTo>
                    <a:pt x="493" y="596"/>
                  </a:lnTo>
                  <a:lnTo>
                    <a:pt x="469" y="622"/>
                  </a:lnTo>
                  <a:lnTo>
                    <a:pt x="445" y="651"/>
                  </a:lnTo>
                  <a:lnTo>
                    <a:pt x="423" y="678"/>
                  </a:lnTo>
                  <a:lnTo>
                    <a:pt x="401" y="708"/>
                  </a:lnTo>
                  <a:lnTo>
                    <a:pt x="379" y="736"/>
                  </a:lnTo>
                  <a:lnTo>
                    <a:pt x="358" y="767"/>
                  </a:lnTo>
                  <a:lnTo>
                    <a:pt x="339" y="796"/>
                  </a:lnTo>
                  <a:lnTo>
                    <a:pt x="319" y="827"/>
                  </a:lnTo>
                  <a:lnTo>
                    <a:pt x="300" y="859"/>
                  </a:lnTo>
                  <a:lnTo>
                    <a:pt x="283" y="890"/>
                  </a:lnTo>
                  <a:lnTo>
                    <a:pt x="267" y="923"/>
                  </a:lnTo>
                  <a:lnTo>
                    <a:pt x="250" y="956"/>
                  </a:lnTo>
                  <a:lnTo>
                    <a:pt x="235" y="989"/>
                  </a:lnTo>
                  <a:lnTo>
                    <a:pt x="220" y="1023"/>
                  </a:lnTo>
                  <a:lnTo>
                    <a:pt x="205" y="1057"/>
                  </a:lnTo>
                  <a:lnTo>
                    <a:pt x="192" y="1090"/>
                  </a:lnTo>
                  <a:lnTo>
                    <a:pt x="180" y="1125"/>
                  </a:lnTo>
                  <a:lnTo>
                    <a:pt x="169" y="1160"/>
                  </a:lnTo>
                  <a:lnTo>
                    <a:pt x="158" y="1197"/>
                  </a:lnTo>
                  <a:lnTo>
                    <a:pt x="148" y="1232"/>
                  </a:lnTo>
                  <a:lnTo>
                    <a:pt x="140" y="1269"/>
                  </a:lnTo>
                  <a:lnTo>
                    <a:pt x="132" y="1305"/>
                  </a:lnTo>
                  <a:lnTo>
                    <a:pt x="124" y="1342"/>
                  </a:lnTo>
                  <a:lnTo>
                    <a:pt x="119" y="1379"/>
                  </a:lnTo>
                  <a:lnTo>
                    <a:pt x="113" y="1416"/>
                  </a:lnTo>
                  <a:lnTo>
                    <a:pt x="109" y="1455"/>
                  </a:lnTo>
                  <a:lnTo>
                    <a:pt x="106" y="1493"/>
                  </a:lnTo>
                  <a:lnTo>
                    <a:pt x="104" y="1531"/>
                  </a:lnTo>
                  <a:lnTo>
                    <a:pt x="101" y="1570"/>
                  </a:lnTo>
                  <a:lnTo>
                    <a:pt x="101" y="1609"/>
                  </a:lnTo>
                  <a:lnTo>
                    <a:pt x="0" y="1609"/>
                  </a:lnTo>
                  <a:lnTo>
                    <a:pt x="0" y="1567"/>
                  </a:lnTo>
                  <a:lnTo>
                    <a:pt x="2" y="1526"/>
                  </a:lnTo>
                  <a:lnTo>
                    <a:pt x="4" y="1484"/>
                  </a:lnTo>
                  <a:lnTo>
                    <a:pt x="7" y="1444"/>
                  </a:lnTo>
                  <a:lnTo>
                    <a:pt x="12" y="1403"/>
                  </a:lnTo>
                  <a:lnTo>
                    <a:pt x="18" y="1364"/>
                  </a:lnTo>
                  <a:lnTo>
                    <a:pt x="25" y="1323"/>
                  </a:lnTo>
                  <a:lnTo>
                    <a:pt x="31" y="1284"/>
                  </a:lnTo>
                  <a:lnTo>
                    <a:pt x="40" y="1246"/>
                  </a:lnTo>
                  <a:lnTo>
                    <a:pt x="50" y="1206"/>
                  </a:lnTo>
                  <a:lnTo>
                    <a:pt x="60" y="1168"/>
                  </a:lnTo>
                  <a:lnTo>
                    <a:pt x="72" y="1130"/>
                  </a:lnTo>
                  <a:lnTo>
                    <a:pt x="84" y="1093"/>
                  </a:lnTo>
                  <a:lnTo>
                    <a:pt x="97" y="1055"/>
                  </a:lnTo>
                  <a:lnTo>
                    <a:pt x="111" y="1018"/>
                  </a:lnTo>
                  <a:lnTo>
                    <a:pt x="125" y="982"/>
                  </a:lnTo>
                  <a:lnTo>
                    <a:pt x="142" y="946"/>
                  </a:lnTo>
                  <a:lnTo>
                    <a:pt x="158" y="911"/>
                  </a:lnTo>
                  <a:lnTo>
                    <a:pt x="175" y="876"/>
                  </a:lnTo>
                  <a:lnTo>
                    <a:pt x="193" y="842"/>
                  </a:lnTo>
                  <a:lnTo>
                    <a:pt x="212" y="808"/>
                  </a:lnTo>
                  <a:lnTo>
                    <a:pt x="233" y="774"/>
                  </a:lnTo>
                  <a:lnTo>
                    <a:pt x="252" y="741"/>
                  </a:lnTo>
                  <a:lnTo>
                    <a:pt x="274" y="709"/>
                  </a:lnTo>
                  <a:lnTo>
                    <a:pt x="296" y="677"/>
                  </a:lnTo>
                  <a:lnTo>
                    <a:pt x="319" y="646"/>
                  </a:lnTo>
                  <a:lnTo>
                    <a:pt x="342" y="616"/>
                  </a:lnTo>
                  <a:lnTo>
                    <a:pt x="366" y="585"/>
                  </a:lnTo>
                  <a:lnTo>
                    <a:pt x="391" y="556"/>
                  </a:lnTo>
                  <a:lnTo>
                    <a:pt x="418" y="527"/>
                  </a:lnTo>
                  <a:lnTo>
                    <a:pt x="444" y="499"/>
                  </a:lnTo>
                  <a:lnTo>
                    <a:pt x="470" y="471"/>
                  </a:lnTo>
                  <a:lnTo>
                    <a:pt x="542" y="543"/>
                  </a:lnTo>
                  <a:close/>
                  <a:moveTo>
                    <a:pt x="101" y="1609"/>
                  </a:moveTo>
                  <a:lnTo>
                    <a:pt x="101" y="1647"/>
                  </a:lnTo>
                  <a:lnTo>
                    <a:pt x="104" y="1685"/>
                  </a:lnTo>
                  <a:lnTo>
                    <a:pt x="106" y="1724"/>
                  </a:lnTo>
                  <a:lnTo>
                    <a:pt x="109" y="1762"/>
                  </a:lnTo>
                  <a:lnTo>
                    <a:pt x="113" y="1800"/>
                  </a:lnTo>
                  <a:lnTo>
                    <a:pt x="119" y="1838"/>
                  </a:lnTo>
                  <a:lnTo>
                    <a:pt x="124" y="1875"/>
                  </a:lnTo>
                  <a:lnTo>
                    <a:pt x="132" y="1912"/>
                  </a:lnTo>
                  <a:lnTo>
                    <a:pt x="140" y="1949"/>
                  </a:lnTo>
                  <a:lnTo>
                    <a:pt x="148" y="1985"/>
                  </a:lnTo>
                  <a:lnTo>
                    <a:pt x="158" y="2021"/>
                  </a:lnTo>
                  <a:lnTo>
                    <a:pt x="169" y="2056"/>
                  </a:lnTo>
                  <a:lnTo>
                    <a:pt x="180" y="2091"/>
                  </a:lnTo>
                  <a:lnTo>
                    <a:pt x="192" y="2126"/>
                  </a:lnTo>
                  <a:lnTo>
                    <a:pt x="205" y="2160"/>
                  </a:lnTo>
                  <a:lnTo>
                    <a:pt x="220" y="2195"/>
                  </a:lnTo>
                  <a:lnTo>
                    <a:pt x="235" y="2228"/>
                  </a:lnTo>
                  <a:lnTo>
                    <a:pt x="250" y="2262"/>
                  </a:lnTo>
                  <a:lnTo>
                    <a:pt x="267" y="2294"/>
                  </a:lnTo>
                  <a:lnTo>
                    <a:pt x="283" y="2327"/>
                  </a:lnTo>
                  <a:lnTo>
                    <a:pt x="300" y="2358"/>
                  </a:lnTo>
                  <a:lnTo>
                    <a:pt x="319" y="2390"/>
                  </a:lnTo>
                  <a:lnTo>
                    <a:pt x="339" y="2421"/>
                  </a:lnTo>
                  <a:lnTo>
                    <a:pt x="358" y="2450"/>
                  </a:lnTo>
                  <a:lnTo>
                    <a:pt x="379" y="2481"/>
                  </a:lnTo>
                  <a:lnTo>
                    <a:pt x="401" y="2509"/>
                  </a:lnTo>
                  <a:lnTo>
                    <a:pt x="423" y="2539"/>
                  </a:lnTo>
                  <a:lnTo>
                    <a:pt x="445" y="2567"/>
                  </a:lnTo>
                  <a:lnTo>
                    <a:pt x="469" y="2595"/>
                  </a:lnTo>
                  <a:lnTo>
                    <a:pt x="493" y="2621"/>
                  </a:lnTo>
                  <a:lnTo>
                    <a:pt x="517" y="2648"/>
                  </a:lnTo>
                  <a:lnTo>
                    <a:pt x="542" y="2673"/>
                  </a:lnTo>
                  <a:lnTo>
                    <a:pt x="470" y="2745"/>
                  </a:lnTo>
                  <a:lnTo>
                    <a:pt x="444" y="2718"/>
                  </a:lnTo>
                  <a:lnTo>
                    <a:pt x="418" y="2690"/>
                  </a:lnTo>
                  <a:lnTo>
                    <a:pt x="391" y="2661"/>
                  </a:lnTo>
                  <a:lnTo>
                    <a:pt x="366" y="2632"/>
                  </a:lnTo>
                  <a:lnTo>
                    <a:pt x="342" y="2601"/>
                  </a:lnTo>
                  <a:lnTo>
                    <a:pt x="319" y="2570"/>
                  </a:lnTo>
                  <a:lnTo>
                    <a:pt x="296" y="2540"/>
                  </a:lnTo>
                  <a:lnTo>
                    <a:pt x="274" y="2508"/>
                  </a:lnTo>
                  <a:lnTo>
                    <a:pt x="252" y="2475"/>
                  </a:lnTo>
                  <a:lnTo>
                    <a:pt x="233" y="2442"/>
                  </a:lnTo>
                  <a:lnTo>
                    <a:pt x="212" y="2409"/>
                  </a:lnTo>
                  <a:lnTo>
                    <a:pt x="193" y="2375"/>
                  </a:lnTo>
                  <a:lnTo>
                    <a:pt x="175" y="2341"/>
                  </a:lnTo>
                  <a:lnTo>
                    <a:pt x="158" y="2306"/>
                  </a:lnTo>
                  <a:lnTo>
                    <a:pt x="142" y="2271"/>
                  </a:lnTo>
                  <a:lnTo>
                    <a:pt x="125" y="2235"/>
                  </a:lnTo>
                  <a:lnTo>
                    <a:pt x="111" y="2199"/>
                  </a:lnTo>
                  <a:lnTo>
                    <a:pt x="97" y="2161"/>
                  </a:lnTo>
                  <a:lnTo>
                    <a:pt x="84" y="2124"/>
                  </a:lnTo>
                  <a:lnTo>
                    <a:pt x="72" y="2087"/>
                  </a:lnTo>
                  <a:lnTo>
                    <a:pt x="60" y="2049"/>
                  </a:lnTo>
                  <a:lnTo>
                    <a:pt x="50" y="2010"/>
                  </a:lnTo>
                  <a:lnTo>
                    <a:pt x="40" y="1972"/>
                  </a:lnTo>
                  <a:lnTo>
                    <a:pt x="31" y="1933"/>
                  </a:lnTo>
                  <a:lnTo>
                    <a:pt x="25" y="1893"/>
                  </a:lnTo>
                  <a:lnTo>
                    <a:pt x="18" y="1853"/>
                  </a:lnTo>
                  <a:lnTo>
                    <a:pt x="12" y="1813"/>
                  </a:lnTo>
                  <a:lnTo>
                    <a:pt x="7" y="1773"/>
                  </a:lnTo>
                  <a:lnTo>
                    <a:pt x="4" y="1733"/>
                  </a:lnTo>
                  <a:lnTo>
                    <a:pt x="2" y="1691"/>
                  </a:lnTo>
                  <a:lnTo>
                    <a:pt x="0" y="1649"/>
                  </a:lnTo>
                  <a:lnTo>
                    <a:pt x="0" y="1609"/>
                  </a:lnTo>
                  <a:lnTo>
                    <a:pt x="101" y="1609"/>
                  </a:lnTo>
                  <a:close/>
                  <a:moveTo>
                    <a:pt x="542" y="2673"/>
                  </a:moveTo>
                  <a:lnTo>
                    <a:pt x="569" y="2698"/>
                  </a:lnTo>
                  <a:lnTo>
                    <a:pt x="595" y="2724"/>
                  </a:lnTo>
                  <a:lnTo>
                    <a:pt x="622" y="2748"/>
                  </a:lnTo>
                  <a:lnTo>
                    <a:pt x="650" y="2771"/>
                  </a:lnTo>
                  <a:lnTo>
                    <a:pt x="678" y="2794"/>
                  </a:lnTo>
                  <a:lnTo>
                    <a:pt x="706" y="2815"/>
                  </a:lnTo>
                  <a:lnTo>
                    <a:pt x="736" y="2837"/>
                  </a:lnTo>
                  <a:lnTo>
                    <a:pt x="765" y="2857"/>
                  </a:lnTo>
                  <a:lnTo>
                    <a:pt x="796" y="2878"/>
                  </a:lnTo>
                  <a:lnTo>
                    <a:pt x="827" y="2896"/>
                  </a:lnTo>
                  <a:lnTo>
                    <a:pt x="858" y="2915"/>
                  </a:lnTo>
                  <a:lnTo>
                    <a:pt x="890" y="2933"/>
                  </a:lnTo>
                  <a:lnTo>
                    <a:pt x="922" y="2950"/>
                  </a:lnTo>
                  <a:lnTo>
                    <a:pt x="955" y="2966"/>
                  </a:lnTo>
                  <a:lnTo>
                    <a:pt x="988" y="2982"/>
                  </a:lnTo>
                  <a:lnTo>
                    <a:pt x="1021" y="2996"/>
                  </a:lnTo>
                  <a:lnTo>
                    <a:pt x="1055" y="3010"/>
                  </a:lnTo>
                  <a:lnTo>
                    <a:pt x="1090" y="3023"/>
                  </a:lnTo>
                  <a:lnTo>
                    <a:pt x="1124" y="3035"/>
                  </a:lnTo>
                  <a:lnTo>
                    <a:pt x="1160" y="3047"/>
                  </a:lnTo>
                  <a:lnTo>
                    <a:pt x="1195" y="3057"/>
                  </a:lnTo>
                  <a:lnTo>
                    <a:pt x="1232" y="3067"/>
                  </a:lnTo>
                  <a:lnTo>
                    <a:pt x="1268" y="3076"/>
                  </a:lnTo>
                  <a:lnTo>
                    <a:pt x="1305" y="3085"/>
                  </a:lnTo>
                  <a:lnTo>
                    <a:pt x="1341" y="3091"/>
                  </a:lnTo>
                  <a:lnTo>
                    <a:pt x="1378" y="3098"/>
                  </a:lnTo>
                  <a:lnTo>
                    <a:pt x="1416" y="3103"/>
                  </a:lnTo>
                  <a:lnTo>
                    <a:pt x="1454" y="3108"/>
                  </a:lnTo>
                  <a:lnTo>
                    <a:pt x="1492" y="3111"/>
                  </a:lnTo>
                  <a:lnTo>
                    <a:pt x="1530" y="3113"/>
                  </a:lnTo>
                  <a:lnTo>
                    <a:pt x="1570" y="3114"/>
                  </a:lnTo>
                  <a:lnTo>
                    <a:pt x="1608" y="3115"/>
                  </a:lnTo>
                  <a:lnTo>
                    <a:pt x="1608" y="3217"/>
                  </a:lnTo>
                  <a:lnTo>
                    <a:pt x="1566" y="3216"/>
                  </a:lnTo>
                  <a:lnTo>
                    <a:pt x="1525" y="3215"/>
                  </a:lnTo>
                  <a:lnTo>
                    <a:pt x="1484" y="3213"/>
                  </a:lnTo>
                  <a:lnTo>
                    <a:pt x="1444" y="3208"/>
                  </a:lnTo>
                  <a:lnTo>
                    <a:pt x="1403" y="3204"/>
                  </a:lnTo>
                  <a:lnTo>
                    <a:pt x="1363" y="3198"/>
                  </a:lnTo>
                  <a:lnTo>
                    <a:pt x="1323" y="3192"/>
                  </a:lnTo>
                  <a:lnTo>
                    <a:pt x="1284" y="3184"/>
                  </a:lnTo>
                  <a:lnTo>
                    <a:pt x="1245" y="3175"/>
                  </a:lnTo>
                  <a:lnTo>
                    <a:pt x="1206" y="3167"/>
                  </a:lnTo>
                  <a:lnTo>
                    <a:pt x="1168" y="3156"/>
                  </a:lnTo>
                  <a:lnTo>
                    <a:pt x="1130" y="3145"/>
                  </a:lnTo>
                  <a:lnTo>
                    <a:pt x="1093" y="3133"/>
                  </a:lnTo>
                  <a:lnTo>
                    <a:pt x="1055" y="3120"/>
                  </a:lnTo>
                  <a:lnTo>
                    <a:pt x="1018" y="3105"/>
                  </a:lnTo>
                  <a:lnTo>
                    <a:pt x="982" y="3090"/>
                  </a:lnTo>
                  <a:lnTo>
                    <a:pt x="946" y="3075"/>
                  </a:lnTo>
                  <a:lnTo>
                    <a:pt x="911" y="3058"/>
                  </a:lnTo>
                  <a:lnTo>
                    <a:pt x="876" y="3041"/>
                  </a:lnTo>
                  <a:lnTo>
                    <a:pt x="841" y="3022"/>
                  </a:lnTo>
                  <a:lnTo>
                    <a:pt x="807" y="3004"/>
                  </a:lnTo>
                  <a:lnTo>
                    <a:pt x="774" y="2984"/>
                  </a:lnTo>
                  <a:lnTo>
                    <a:pt x="741" y="2963"/>
                  </a:lnTo>
                  <a:lnTo>
                    <a:pt x="709" y="2942"/>
                  </a:lnTo>
                  <a:lnTo>
                    <a:pt x="677" y="2920"/>
                  </a:lnTo>
                  <a:lnTo>
                    <a:pt x="645" y="2898"/>
                  </a:lnTo>
                  <a:lnTo>
                    <a:pt x="614" y="2873"/>
                  </a:lnTo>
                  <a:lnTo>
                    <a:pt x="585" y="2849"/>
                  </a:lnTo>
                  <a:lnTo>
                    <a:pt x="555" y="2824"/>
                  </a:lnTo>
                  <a:lnTo>
                    <a:pt x="526" y="2799"/>
                  </a:lnTo>
                  <a:lnTo>
                    <a:pt x="499" y="2773"/>
                  </a:lnTo>
                  <a:lnTo>
                    <a:pt x="470" y="2745"/>
                  </a:lnTo>
                  <a:lnTo>
                    <a:pt x="542" y="2673"/>
                  </a:lnTo>
                  <a:close/>
                  <a:moveTo>
                    <a:pt x="1608" y="3115"/>
                  </a:moveTo>
                  <a:lnTo>
                    <a:pt x="1647" y="3114"/>
                  </a:lnTo>
                  <a:lnTo>
                    <a:pt x="1686" y="3113"/>
                  </a:lnTo>
                  <a:lnTo>
                    <a:pt x="1724" y="3111"/>
                  </a:lnTo>
                  <a:lnTo>
                    <a:pt x="1762" y="3108"/>
                  </a:lnTo>
                  <a:lnTo>
                    <a:pt x="1799" y="3103"/>
                  </a:lnTo>
                  <a:lnTo>
                    <a:pt x="1838" y="3098"/>
                  </a:lnTo>
                  <a:lnTo>
                    <a:pt x="1875" y="3091"/>
                  </a:lnTo>
                  <a:lnTo>
                    <a:pt x="1912" y="3085"/>
                  </a:lnTo>
                  <a:lnTo>
                    <a:pt x="1948" y="3076"/>
                  </a:lnTo>
                  <a:lnTo>
                    <a:pt x="1984" y="3067"/>
                  </a:lnTo>
                  <a:lnTo>
                    <a:pt x="2020" y="3057"/>
                  </a:lnTo>
                  <a:lnTo>
                    <a:pt x="2056" y="3047"/>
                  </a:lnTo>
                  <a:lnTo>
                    <a:pt x="2091" y="3035"/>
                  </a:lnTo>
                  <a:lnTo>
                    <a:pt x="2126" y="3023"/>
                  </a:lnTo>
                  <a:lnTo>
                    <a:pt x="2160" y="3010"/>
                  </a:lnTo>
                  <a:lnTo>
                    <a:pt x="2194" y="2996"/>
                  </a:lnTo>
                  <a:lnTo>
                    <a:pt x="2228" y="2982"/>
                  </a:lnTo>
                  <a:lnTo>
                    <a:pt x="2261" y="2966"/>
                  </a:lnTo>
                  <a:lnTo>
                    <a:pt x="2294" y="2950"/>
                  </a:lnTo>
                  <a:lnTo>
                    <a:pt x="2327" y="2933"/>
                  </a:lnTo>
                  <a:lnTo>
                    <a:pt x="2358" y="2915"/>
                  </a:lnTo>
                  <a:lnTo>
                    <a:pt x="2389" y="2896"/>
                  </a:lnTo>
                  <a:lnTo>
                    <a:pt x="2420" y="2878"/>
                  </a:lnTo>
                  <a:lnTo>
                    <a:pt x="2450" y="2857"/>
                  </a:lnTo>
                  <a:lnTo>
                    <a:pt x="2480" y="2837"/>
                  </a:lnTo>
                  <a:lnTo>
                    <a:pt x="2509" y="2815"/>
                  </a:lnTo>
                  <a:lnTo>
                    <a:pt x="2538" y="2794"/>
                  </a:lnTo>
                  <a:lnTo>
                    <a:pt x="2566" y="2771"/>
                  </a:lnTo>
                  <a:lnTo>
                    <a:pt x="2594" y="2748"/>
                  </a:lnTo>
                  <a:lnTo>
                    <a:pt x="2621" y="2724"/>
                  </a:lnTo>
                  <a:lnTo>
                    <a:pt x="2647" y="2698"/>
                  </a:lnTo>
                  <a:lnTo>
                    <a:pt x="2674" y="2673"/>
                  </a:lnTo>
                  <a:lnTo>
                    <a:pt x="2746" y="2745"/>
                  </a:lnTo>
                  <a:lnTo>
                    <a:pt x="2718" y="2773"/>
                  </a:lnTo>
                  <a:lnTo>
                    <a:pt x="2690" y="2799"/>
                  </a:lnTo>
                  <a:lnTo>
                    <a:pt x="2660" y="2824"/>
                  </a:lnTo>
                  <a:lnTo>
                    <a:pt x="2631" y="2849"/>
                  </a:lnTo>
                  <a:lnTo>
                    <a:pt x="2601" y="2873"/>
                  </a:lnTo>
                  <a:lnTo>
                    <a:pt x="2571" y="2898"/>
                  </a:lnTo>
                  <a:lnTo>
                    <a:pt x="2539" y="2920"/>
                  </a:lnTo>
                  <a:lnTo>
                    <a:pt x="2507" y="2942"/>
                  </a:lnTo>
                  <a:lnTo>
                    <a:pt x="2475" y="2963"/>
                  </a:lnTo>
                  <a:lnTo>
                    <a:pt x="2443" y="2984"/>
                  </a:lnTo>
                  <a:lnTo>
                    <a:pt x="2409" y="3004"/>
                  </a:lnTo>
                  <a:lnTo>
                    <a:pt x="2375" y="3022"/>
                  </a:lnTo>
                  <a:lnTo>
                    <a:pt x="2340" y="3041"/>
                  </a:lnTo>
                  <a:lnTo>
                    <a:pt x="2306" y="3058"/>
                  </a:lnTo>
                  <a:lnTo>
                    <a:pt x="2270" y="3075"/>
                  </a:lnTo>
                  <a:lnTo>
                    <a:pt x="2234" y="3090"/>
                  </a:lnTo>
                  <a:lnTo>
                    <a:pt x="2198" y="3105"/>
                  </a:lnTo>
                  <a:lnTo>
                    <a:pt x="2161" y="3120"/>
                  </a:lnTo>
                  <a:lnTo>
                    <a:pt x="2124" y="3133"/>
                  </a:lnTo>
                  <a:lnTo>
                    <a:pt x="2086" y="3145"/>
                  </a:lnTo>
                  <a:lnTo>
                    <a:pt x="2049" y="3156"/>
                  </a:lnTo>
                  <a:lnTo>
                    <a:pt x="2011" y="3167"/>
                  </a:lnTo>
                  <a:lnTo>
                    <a:pt x="1971" y="3175"/>
                  </a:lnTo>
                  <a:lnTo>
                    <a:pt x="1932" y="3184"/>
                  </a:lnTo>
                  <a:lnTo>
                    <a:pt x="1892" y="3192"/>
                  </a:lnTo>
                  <a:lnTo>
                    <a:pt x="1853" y="3198"/>
                  </a:lnTo>
                  <a:lnTo>
                    <a:pt x="1812" y="3204"/>
                  </a:lnTo>
                  <a:lnTo>
                    <a:pt x="1772" y="3208"/>
                  </a:lnTo>
                  <a:lnTo>
                    <a:pt x="1732" y="3213"/>
                  </a:lnTo>
                  <a:lnTo>
                    <a:pt x="1691" y="3215"/>
                  </a:lnTo>
                  <a:lnTo>
                    <a:pt x="1649" y="3216"/>
                  </a:lnTo>
                  <a:lnTo>
                    <a:pt x="1608" y="3217"/>
                  </a:lnTo>
                  <a:lnTo>
                    <a:pt x="1608" y="3115"/>
                  </a:lnTo>
                  <a:close/>
                  <a:moveTo>
                    <a:pt x="2674" y="2673"/>
                  </a:moveTo>
                  <a:lnTo>
                    <a:pt x="2699" y="2648"/>
                  </a:lnTo>
                  <a:lnTo>
                    <a:pt x="2724" y="2621"/>
                  </a:lnTo>
                  <a:lnTo>
                    <a:pt x="2747" y="2595"/>
                  </a:lnTo>
                  <a:lnTo>
                    <a:pt x="2771" y="2567"/>
                  </a:lnTo>
                  <a:lnTo>
                    <a:pt x="2794" y="2539"/>
                  </a:lnTo>
                  <a:lnTo>
                    <a:pt x="2816" y="2509"/>
                  </a:lnTo>
                  <a:lnTo>
                    <a:pt x="2837" y="2481"/>
                  </a:lnTo>
                  <a:lnTo>
                    <a:pt x="2857" y="2450"/>
                  </a:lnTo>
                  <a:lnTo>
                    <a:pt x="2877" y="2421"/>
                  </a:lnTo>
                  <a:lnTo>
                    <a:pt x="2897" y="2390"/>
                  </a:lnTo>
                  <a:lnTo>
                    <a:pt x="2915" y="2358"/>
                  </a:lnTo>
                  <a:lnTo>
                    <a:pt x="2933" y="2327"/>
                  </a:lnTo>
                  <a:lnTo>
                    <a:pt x="2950" y="2294"/>
                  </a:lnTo>
                  <a:lnTo>
                    <a:pt x="2966" y="2262"/>
                  </a:lnTo>
                  <a:lnTo>
                    <a:pt x="2982" y="2228"/>
                  </a:lnTo>
                  <a:lnTo>
                    <a:pt x="2996" y="2195"/>
                  </a:lnTo>
                  <a:lnTo>
                    <a:pt x="3010" y="2160"/>
                  </a:lnTo>
                  <a:lnTo>
                    <a:pt x="3024" y="2126"/>
                  </a:lnTo>
                  <a:lnTo>
                    <a:pt x="3036" y="2091"/>
                  </a:lnTo>
                  <a:lnTo>
                    <a:pt x="3047" y="2056"/>
                  </a:lnTo>
                  <a:lnTo>
                    <a:pt x="3058" y="2021"/>
                  </a:lnTo>
                  <a:lnTo>
                    <a:pt x="3067" y="1985"/>
                  </a:lnTo>
                  <a:lnTo>
                    <a:pt x="3076" y="1949"/>
                  </a:lnTo>
                  <a:lnTo>
                    <a:pt x="3084" y="1912"/>
                  </a:lnTo>
                  <a:lnTo>
                    <a:pt x="3091" y="1875"/>
                  </a:lnTo>
                  <a:lnTo>
                    <a:pt x="3097" y="1838"/>
                  </a:lnTo>
                  <a:lnTo>
                    <a:pt x="3102" y="1800"/>
                  </a:lnTo>
                  <a:lnTo>
                    <a:pt x="3107" y="1762"/>
                  </a:lnTo>
                  <a:lnTo>
                    <a:pt x="3110" y="1724"/>
                  </a:lnTo>
                  <a:lnTo>
                    <a:pt x="3113" y="1685"/>
                  </a:lnTo>
                  <a:lnTo>
                    <a:pt x="3114" y="1647"/>
                  </a:lnTo>
                  <a:lnTo>
                    <a:pt x="3114" y="1609"/>
                  </a:lnTo>
                  <a:lnTo>
                    <a:pt x="3217" y="1609"/>
                  </a:lnTo>
                  <a:lnTo>
                    <a:pt x="3216" y="1649"/>
                  </a:lnTo>
                  <a:lnTo>
                    <a:pt x="3215" y="1691"/>
                  </a:lnTo>
                  <a:lnTo>
                    <a:pt x="3212" y="1733"/>
                  </a:lnTo>
                  <a:lnTo>
                    <a:pt x="3209" y="1773"/>
                  </a:lnTo>
                  <a:lnTo>
                    <a:pt x="3204" y="1813"/>
                  </a:lnTo>
                  <a:lnTo>
                    <a:pt x="3199" y="1853"/>
                  </a:lnTo>
                  <a:lnTo>
                    <a:pt x="3192" y="1893"/>
                  </a:lnTo>
                  <a:lnTo>
                    <a:pt x="3184" y="1933"/>
                  </a:lnTo>
                  <a:lnTo>
                    <a:pt x="3176" y="1972"/>
                  </a:lnTo>
                  <a:lnTo>
                    <a:pt x="3166" y="2010"/>
                  </a:lnTo>
                  <a:lnTo>
                    <a:pt x="3156" y="2049"/>
                  </a:lnTo>
                  <a:lnTo>
                    <a:pt x="3144" y="2087"/>
                  </a:lnTo>
                  <a:lnTo>
                    <a:pt x="3132" y="2124"/>
                  </a:lnTo>
                  <a:lnTo>
                    <a:pt x="3119" y="2161"/>
                  </a:lnTo>
                  <a:lnTo>
                    <a:pt x="3106" y="2199"/>
                  </a:lnTo>
                  <a:lnTo>
                    <a:pt x="3090" y="2235"/>
                  </a:lnTo>
                  <a:lnTo>
                    <a:pt x="3075" y="2271"/>
                  </a:lnTo>
                  <a:lnTo>
                    <a:pt x="3059" y="2306"/>
                  </a:lnTo>
                  <a:lnTo>
                    <a:pt x="3041" y="2341"/>
                  </a:lnTo>
                  <a:lnTo>
                    <a:pt x="3023" y="2375"/>
                  </a:lnTo>
                  <a:lnTo>
                    <a:pt x="3004" y="2409"/>
                  </a:lnTo>
                  <a:lnTo>
                    <a:pt x="2984" y="2442"/>
                  </a:lnTo>
                  <a:lnTo>
                    <a:pt x="2963" y="2475"/>
                  </a:lnTo>
                  <a:lnTo>
                    <a:pt x="2942" y="2508"/>
                  </a:lnTo>
                  <a:lnTo>
                    <a:pt x="2920" y="2540"/>
                  </a:lnTo>
                  <a:lnTo>
                    <a:pt x="2897" y="2570"/>
                  </a:lnTo>
                  <a:lnTo>
                    <a:pt x="2874" y="2601"/>
                  </a:lnTo>
                  <a:lnTo>
                    <a:pt x="2850" y="2632"/>
                  </a:lnTo>
                  <a:lnTo>
                    <a:pt x="2824" y="2661"/>
                  </a:lnTo>
                  <a:lnTo>
                    <a:pt x="2799" y="2690"/>
                  </a:lnTo>
                  <a:lnTo>
                    <a:pt x="2773" y="2718"/>
                  </a:lnTo>
                  <a:lnTo>
                    <a:pt x="2746" y="2745"/>
                  </a:lnTo>
                  <a:lnTo>
                    <a:pt x="2674" y="267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83" name="Freeform 11"/>
            <p:cNvSpPr>
              <a:spLocks/>
            </p:cNvSpPr>
            <p:nvPr/>
          </p:nvSpPr>
          <p:spPr bwMode="auto">
            <a:xfrm>
              <a:off x="3744" y="3225"/>
              <a:ext cx="93" cy="71"/>
            </a:xfrm>
            <a:custGeom>
              <a:avLst/>
              <a:gdLst/>
              <a:ahLst/>
              <a:cxnLst>
                <a:cxn ang="0">
                  <a:pos x="776" y="639"/>
                </a:cxn>
                <a:cxn ang="0">
                  <a:pos x="836" y="554"/>
                </a:cxn>
                <a:cxn ang="0">
                  <a:pos x="61" y="0"/>
                </a:cxn>
                <a:cxn ang="0">
                  <a:pos x="0" y="84"/>
                </a:cxn>
                <a:cxn ang="0">
                  <a:pos x="776" y="639"/>
                </a:cxn>
              </a:cxnLst>
              <a:rect l="0" t="0" r="r" b="b"/>
              <a:pathLst>
                <a:path w="836" h="639">
                  <a:moveTo>
                    <a:pt x="776" y="639"/>
                  </a:moveTo>
                  <a:lnTo>
                    <a:pt x="836" y="554"/>
                  </a:lnTo>
                  <a:lnTo>
                    <a:pt x="61" y="0"/>
                  </a:lnTo>
                  <a:lnTo>
                    <a:pt x="0" y="84"/>
                  </a:lnTo>
                  <a:lnTo>
                    <a:pt x="776" y="63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84" name="Freeform 12"/>
            <p:cNvSpPr>
              <a:spLocks noEditPoints="1"/>
            </p:cNvSpPr>
            <p:nvPr/>
          </p:nvSpPr>
          <p:spPr bwMode="auto">
            <a:xfrm>
              <a:off x="3736" y="3217"/>
              <a:ext cx="108" cy="87"/>
            </a:xfrm>
            <a:custGeom>
              <a:avLst/>
              <a:gdLst/>
              <a:ahLst/>
              <a:cxnLst>
                <a:cxn ang="0">
                  <a:pos x="805" y="680"/>
                </a:cxn>
                <a:cxn ang="0">
                  <a:pos x="865" y="596"/>
                </a:cxn>
                <a:cxn ang="0">
                  <a:pos x="948" y="655"/>
                </a:cxn>
                <a:cxn ang="0">
                  <a:pos x="888" y="739"/>
                </a:cxn>
                <a:cxn ang="0">
                  <a:pos x="805" y="680"/>
                </a:cxn>
                <a:cxn ang="0">
                  <a:pos x="936" y="584"/>
                </a:cxn>
                <a:cxn ang="0">
                  <a:pos x="978" y="613"/>
                </a:cxn>
                <a:cxn ang="0">
                  <a:pos x="948" y="655"/>
                </a:cxn>
                <a:cxn ang="0">
                  <a:pos x="907" y="625"/>
                </a:cxn>
                <a:cxn ang="0">
                  <a:pos x="936" y="584"/>
                </a:cxn>
                <a:cxn ang="0">
                  <a:pos x="877" y="667"/>
                </a:cxn>
                <a:cxn ang="0">
                  <a:pos x="103" y="111"/>
                </a:cxn>
                <a:cxn ang="0">
                  <a:pos x="162" y="29"/>
                </a:cxn>
                <a:cxn ang="0">
                  <a:pos x="936" y="584"/>
                </a:cxn>
                <a:cxn ang="0">
                  <a:pos x="877" y="667"/>
                </a:cxn>
                <a:cxn ang="0">
                  <a:pos x="91" y="40"/>
                </a:cxn>
                <a:cxn ang="0">
                  <a:pos x="120" y="0"/>
                </a:cxn>
                <a:cxn ang="0">
                  <a:pos x="162" y="29"/>
                </a:cxn>
                <a:cxn ang="0">
                  <a:pos x="132" y="71"/>
                </a:cxn>
                <a:cxn ang="0">
                  <a:pos x="91" y="40"/>
                </a:cxn>
                <a:cxn ang="0">
                  <a:pos x="174" y="100"/>
                </a:cxn>
                <a:cxn ang="0">
                  <a:pos x="112" y="185"/>
                </a:cxn>
                <a:cxn ang="0">
                  <a:pos x="30" y="126"/>
                </a:cxn>
                <a:cxn ang="0">
                  <a:pos x="91" y="40"/>
                </a:cxn>
                <a:cxn ang="0">
                  <a:pos x="174" y="100"/>
                </a:cxn>
                <a:cxn ang="0">
                  <a:pos x="41" y="197"/>
                </a:cxn>
                <a:cxn ang="0">
                  <a:pos x="0" y="167"/>
                </a:cxn>
                <a:cxn ang="0">
                  <a:pos x="30" y="126"/>
                </a:cxn>
                <a:cxn ang="0">
                  <a:pos x="71" y="155"/>
                </a:cxn>
                <a:cxn ang="0">
                  <a:pos x="41" y="197"/>
                </a:cxn>
                <a:cxn ang="0">
                  <a:pos x="102" y="114"/>
                </a:cxn>
                <a:cxn ang="0">
                  <a:pos x="876" y="668"/>
                </a:cxn>
                <a:cxn ang="0">
                  <a:pos x="816" y="751"/>
                </a:cxn>
                <a:cxn ang="0">
                  <a:pos x="41" y="197"/>
                </a:cxn>
                <a:cxn ang="0">
                  <a:pos x="102" y="114"/>
                </a:cxn>
                <a:cxn ang="0">
                  <a:pos x="888" y="739"/>
                </a:cxn>
                <a:cxn ang="0">
                  <a:pos x="858" y="781"/>
                </a:cxn>
                <a:cxn ang="0">
                  <a:pos x="816" y="751"/>
                </a:cxn>
                <a:cxn ang="0">
                  <a:pos x="847" y="710"/>
                </a:cxn>
                <a:cxn ang="0">
                  <a:pos x="888" y="739"/>
                </a:cxn>
              </a:cxnLst>
              <a:rect l="0" t="0" r="r" b="b"/>
              <a:pathLst>
                <a:path w="978" h="781">
                  <a:moveTo>
                    <a:pt x="805" y="680"/>
                  </a:moveTo>
                  <a:lnTo>
                    <a:pt x="865" y="596"/>
                  </a:lnTo>
                  <a:lnTo>
                    <a:pt x="948" y="655"/>
                  </a:lnTo>
                  <a:lnTo>
                    <a:pt x="888" y="739"/>
                  </a:lnTo>
                  <a:lnTo>
                    <a:pt x="805" y="680"/>
                  </a:lnTo>
                  <a:close/>
                  <a:moveTo>
                    <a:pt x="936" y="584"/>
                  </a:moveTo>
                  <a:lnTo>
                    <a:pt x="978" y="613"/>
                  </a:lnTo>
                  <a:lnTo>
                    <a:pt x="948" y="655"/>
                  </a:lnTo>
                  <a:lnTo>
                    <a:pt x="907" y="625"/>
                  </a:lnTo>
                  <a:lnTo>
                    <a:pt x="936" y="584"/>
                  </a:lnTo>
                  <a:close/>
                  <a:moveTo>
                    <a:pt x="877" y="667"/>
                  </a:moveTo>
                  <a:lnTo>
                    <a:pt x="103" y="111"/>
                  </a:lnTo>
                  <a:lnTo>
                    <a:pt x="162" y="29"/>
                  </a:lnTo>
                  <a:lnTo>
                    <a:pt x="936" y="584"/>
                  </a:lnTo>
                  <a:lnTo>
                    <a:pt x="877" y="667"/>
                  </a:lnTo>
                  <a:close/>
                  <a:moveTo>
                    <a:pt x="91" y="40"/>
                  </a:moveTo>
                  <a:lnTo>
                    <a:pt x="120" y="0"/>
                  </a:lnTo>
                  <a:lnTo>
                    <a:pt x="162" y="29"/>
                  </a:lnTo>
                  <a:lnTo>
                    <a:pt x="132" y="71"/>
                  </a:lnTo>
                  <a:lnTo>
                    <a:pt x="91" y="40"/>
                  </a:lnTo>
                  <a:close/>
                  <a:moveTo>
                    <a:pt x="174" y="100"/>
                  </a:moveTo>
                  <a:lnTo>
                    <a:pt x="112" y="185"/>
                  </a:lnTo>
                  <a:lnTo>
                    <a:pt x="30" y="126"/>
                  </a:lnTo>
                  <a:lnTo>
                    <a:pt x="91" y="40"/>
                  </a:lnTo>
                  <a:lnTo>
                    <a:pt x="174" y="100"/>
                  </a:lnTo>
                  <a:close/>
                  <a:moveTo>
                    <a:pt x="41" y="197"/>
                  </a:moveTo>
                  <a:lnTo>
                    <a:pt x="0" y="167"/>
                  </a:lnTo>
                  <a:lnTo>
                    <a:pt x="30" y="126"/>
                  </a:lnTo>
                  <a:lnTo>
                    <a:pt x="71" y="155"/>
                  </a:lnTo>
                  <a:lnTo>
                    <a:pt x="41" y="197"/>
                  </a:lnTo>
                  <a:close/>
                  <a:moveTo>
                    <a:pt x="102" y="114"/>
                  </a:moveTo>
                  <a:lnTo>
                    <a:pt x="876" y="668"/>
                  </a:lnTo>
                  <a:lnTo>
                    <a:pt x="816" y="751"/>
                  </a:lnTo>
                  <a:lnTo>
                    <a:pt x="41" y="197"/>
                  </a:lnTo>
                  <a:lnTo>
                    <a:pt x="102" y="114"/>
                  </a:lnTo>
                  <a:close/>
                  <a:moveTo>
                    <a:pt x="888" y="739"/>
                  </a:moveTo>
                  <a:lnTo>
                    <a:pt x="858" y="781"/>
                  </a:lnTo>
                  <a:lnTo>
                    <a:pt x="816" y="751"/>
                  </a:lnTo>
                  <a:lnTo>
                    <a:pt x="847" y="710"/>
                  </a:lnTo>
                  <a:lnTo>
                    <a:pt x="888" y="73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85" name="Freeform 13"/>
            <p:cNvSpPr>
              <a:spLocks/>
            </p:cNvSpPr>
            <p:nvPr/>
          </p:nvSpPr>
          <p:spPr bwMode="auto">
            <a:xfrm>
              <a:off x="3719" y="2941"/>
              <a:ext cx="326" cy="347"/>
            </a:xfrm>
            <a:custGeom>
              <a:avLst/>
              <a:gdLst/>
              <a:ahLst/>
              <a:cxnLst>
                <a:cxn ang="0">
                  <a:pos x="2887" y="853"/>
                </a:cxn>
                <a:cxn ang="0">
                  <a:pos x="2804" y="706"/>
                </a:cxn>
                <a:cxn ang="0">
                  <a:pos x="2705" y="570"/>
                </a:cxn>
                <a:cxn ang="0">
                  <a:pos x="2594" y="446"/>
                </a:cxn>
                <a:cxn ang="0">
                  <a:pos x="2470" y="335"/>
                </a:cxn>
                <a:cxn ang="0">
                  <a:pos x="2335" y="237"/>
                </a:cxn>
                <a:cxn ang="0">
                  <a:pos x="2189" y="154"/>
                </a:cxn>
                <a:cxn ang="0">
                  <a:pos x="2035" y="88"/>
                </a:cxn>
                <a:cxn ang="0">
                  <a:pos x="1872" y="40"/>
                </a:cxn>
                <a:cxn ang="0">
                  <a:pos x="1702" y="10"/>
                </a:cxn>
                <a:cxn ang="0">
                  <a:pos x="1527" y="0"/>
                </a:cxn>
                <a:cxn ang="0">
                  <a:pos x="1413" y="4"/>
                </a:cxn>
                <a:cxn ang="0">
                  <a:pos x="1303" y="16"/>
                </a:cxn>
                <a:cxn ang="0">
                  <a:pos x="1194" y="37"/>
                </a:cxn>
                <a:cxn ang="0">
                  <a:pos x="1088" y="65"/>
                </a:cxn>
                <a:cxn ang="0">
                  <a:pos x="986" y="102"/>
                </a:cxn>
                <a:cxn ang="0">
                  <a:pos x="886" y="144"/>
                </a:cxn>
                <a:cxn ang="0">
                  <a:pos x="791" y="193"/>
                </a:cxn>
                <a:cxn ang="0">
                  <a:pos x="700" y="249"/>
                </a:cxn>
                <a:cxn ang="0">
                  <a:pos x="612" y="312"/>
                </a:cxn>
                <a:cxn ang="0">
                  <a:pos x="529" y="381"/>
                </a:cxn>
                <a:cxn ang="0">
                  <a:pos x="911" y="782"/>
                </a:cxn>
                <a:cxn ang="0">
                  <a:pos x="940" y="809"/>
                </a:cxn>
                <a:cxn ang="0">
                  <a:pos x="964" y="840"/>
                </a:cxn>
                <a:cxn ang="0">
                  <a:pos x="981" y="873"/>
                </a:cxn>
                <a:cxn ang="0">
                  <a:pos x="994" y="908"/>
                </a:cxn>
                <a:cxn ang="0">
                  <a:pos x="1002" y="944"/>
                </a:cxn>
                <a:cxn ang="0">
                  <a:pos x="1004" y="980"/>
                </a:cxn>
                <a:cxn ang="0">
                  <a:pos x="1001" y="1016"/>
                </a:cxn>
                <a:cxn ang="0">
                  <a:pos x="992" y="1052"/>
                </a:cxn>
                <a:cxn ang="0">
                  <a:pos x="978" y="1087"/>
                </a:cxn>
                <a:cxn ang="0">
                  <a:pos x="957" y="1120"/>
                </a:cxn>
                <a:cxn ang="0">
                  <a:pos x="932" y="1149"/>
                </a:cxn>
                <a:cxn ang="0">
                  <a:pos x="902" y="1176"/>
                </a:cxn>
                <a:cxn ang="0">
                  <a:pos x="870" y="1197"/>
                </a:cxn>
                <a:cxn ang="0">
                  <a:pos x="835" y="1212"/>
                </a:cxn>
                <a:cxn ang="0">
                  <a:pos x="797" y="1223"/>
                </a:cxn>
                <a:cxn ang="0">
                  <a:pos x="759" y="1228"/>
                </a:cxn>
                <a:cxn ang="0">
                  <a:pos x="721" y="1228"/>
                </a:cxn>
                <a:cxn ang="0">
                  <a:pos x="682" y="1224"/>
                </a:cxn>
                <a:cxn ang="0">
                  <a:pos x="645" y="1213"/>
                </a:cxn>
                <a:cxn ang="0">
                  <a:pos x="610" y="1198"/>
                </a:cxn>
                <a:cxn ang="0">
                  <a:pos x="576" y="1177"/>
                </a:cxn>
                <a:cxn ang="0">
                  <a:pos x="151" y="887"/>
                </a:cxn>
                <a:cxn ang="0">
                  <a:pos x="98" y="1014"/>
                </a:cxn>
                <a:cxn ang="0">
                  <a:pos x="56" y="1145"/>
                </a:cxn>
                <a:cxn ang="0">
                  <a:pos x="25" y="1282"/>
                </a:cxn>
                <a:cxn ang="0">
                  <a:pos x="6" y="1422"/>
                </a:cxn>
                <a:cxn ang="0">
                  <a:pos x="0" y="1566"/>
                </a:cxn>
                <a:cxn ang="0">
                  <a:pos x="15" y="1791"/>
                </a:cxn>
                <a:cxn ang="0">
                  <a:pos x="60" y="2004"/>
                </a:cxn>
                <a:cxn ang="0">
                  <a:pos x="132" y="2206"/>
                </a:cxn>
                <a:cxn ang="0">
                  <a:pos x="231" y="2394"/>
                </a:cxn>
                <a:cxn ang="0">
                  <a:pos x="351" y="2566"/>
                </a:cxn>
                <a:cxn ang="0">
                  <a:pos x="492" y="2719"/>
                </a:cxn>
                <a:cxn ang="0">
                  <a:pos x="653" y="2852"/>
                </a:cxn>
                <a:cxn ang="0">
                  <a:pos x="830" y="2961"/>
                </a:cxn>
                <a:cxn ang="0">
                  <a:pos x="1023" y="3045"/>
                </a:cxn>
                <a:cxn ang="0">
                  <a:pos x="1226" y="3103"/>
                </a:cxn>
                <a:cxn ang="0">
                  <a:pos x="2936" y="961"/>
                </a:cxn>
              </a:cxnLst>
              <a:rect l="0" t="0" r="r" b="b"/>
              <a:pathLst>
                <a:path w="2936" h="3125">
                  <a:moveTo>
                    <a:pt x="2934" y="957"/>
                  </a:moveTo>
                  <a:lnTo>
                    <a:pt x="2912" y="904"/>
                  </a:lnTo>
                  <a:lnTo>
                    <a:pt x="2887" y="853"/>
                  </a:lnTo>
                  <a:lnTo>
                    <a:pt x="2861" y="804"/>
                  </a:lnTo>
                  <a:lnTo>
                    <a:pt x="2833" y="755"/>
                  </a:lnTo>
                  <a:lnTo>
                    <a:pt x="2804" y="706"/>
                  </a:lnTo>
                  <a:lnTo>
                    <a:pt x="2772" y="659"/>
                  </a:lnTo>
                  <a:lnTo>
                    <a:pt x="2739" y="615"/>
                  </a:lnTo>
                  <a:lnTo>
                    <a:pt x="2705" y="570"/>
                  </a:lnTo>
                  <a:lnTo>
                    <a:pt x="2669" y="527"/>
                  </a:lnTo>
                  <a:lnTo>
                    <a:pt x="2632" y="486"/>
                  </a:lnTo>
                  <a:lnTo>
                    <a:pt x="2594" y="446"/>
                  </a:lnTo>
                  <a:lnTo>
                    <a:pt x="2554" y="407"/>
                  </a:lnTo>
                  <a:lnTo>
                    <a:pt x="2513" y="370"/>
                  </a:lnTo>
                  <a:lnTo>
                    <a:pt x="2470" y="335"/>
                  </a:lnTo>
                  <a:lnTo>
                    <a:pt x="2426" y="300"/>
                  </a:lnTo>
                  <a:lnTo>
                    <a:pt x="2380" y="268"/>
                  </a:lnTo>
                  <a:lnTo>
                    <a:pt x="2335" y="237"/>
                  </a:lnTo>
                  <a:lnTo>
                    <a:pt x="2287" y="208"/>
                  </a:lnTo>
                  <a:lnTo>
                    <a:pt x="2238" y="180"/>
                  </a:lnTo>
                  <a:lnTo>
                    <a:pt x="2189" y="154"/>
                  </a:lnTo>
                  <a:lnTo>
                    <a:pt x="2139" y="131"/>
                  </a:lnTo>
                  <a:lnTo>
                    <a:pt x="2087" y="108"/>
                  </a:lnTo>
                  <a:lnTo>
                    <a:pt x="2035" y="88"/>
                  </a:lnTo>
                  <a:lnTo>
                    <a:pt x="1981" y="71"/>
                  </a:lnTo>
                  <a:lnTo>
                    <a:pt x="1926" y="55"/>
                  </a:lnTo>
                  <a:lnTo>
                    <a:pt x="1872" y="40"/>
                  </a:lnTo>
                  <a:lnTo>
                    <a:pt x="1816" y="28"/>
                  </a:lnTo>
                  <a:lnTo>
                    <a:pt x="1760" y="18"/>
                  </a:lnTo>
                  <a:lnTo>
                    <a:pt x="1702" y="10"/>
                  </a:lnTo>
                  <a:lnTo>
                    <a:pt x="1644" y="4"/>
                  </a:lnTo>
                  <a:lnTo>
                    <a:pt x="1586" y="1"/>
                  </a:lnTo>
                  <a:lnTo>
                    <a:pt x="1527" y="0"/>
                  </a:lnTo>
                  <a:lnTo>
                    <a:pt x="1489" y="1"/>
                  </a:lnTo>
                  <a:lnTo>
                    <a:pt x="1452" y="2"/>
                  </a:lnTo>
                  <a:lnTo>
                    <a:pt x="1413" y="4"/>
                  </a:lnTo>
                  <a:lnTo>
                    <a:pt x="1376" y="7"/>
                  </a:lnTo>
                  <a:lnTo>
                    <a:pt x="1339" y="12"/>
                  </a:lnTo>
                  <a:lnTo>
                    <a:pt x="1303" y="16"/>
                  </a:lnTo>
                  <a:lnTo>
                    <a:pt x="1266" y="23"/>
                  </a:lnTo>
                  <a:lnTo>
                    <a:pt x="1230" y="29"/>
                  </a:lnTo>
                  <a:lnTo>
                    <a:pt x="1194" y="37"/>
                  </a:lnTo>
                  <a:lnTo>
                    <a:pt x="1158" y="46"/>
                  </a:lnTo>
                  <a:lnTo>
                    <a:pt x="1123" y="56"/>
                  </a:lnTo>
                  <a:lnTo>
                    <a:pt x="1088" y="65"/>
                  </a:lnTo>
                  <a:lnTo>
                    <a:pt x="1053" y="76"/>
                  </a:lnTo>
                  <a:lnTo>
                    <a:pt x="1019" y="88"/>
                  </a:lnTo>
                  <a:lnTo>
                    <a:pt x="986" y="102"/>
                  </a:lnTo>
                  <a:lnTo>
                    <a:pt x="953" y="115"/>
                  </a:lnTo>
                  <a:lnTo>
                    <a:pt x="919" y="129"/>
                  </a:lnTo>
                  <a:lnTo>
                    <a:pt x="886" y="144"/>
                  </a:lnTo>
                  <a:lnTo>
                    <a:pt x="854" y="160"/>
                  </a:lnTo>
                  <a:lnTo>
                    <a:pt x="823" y="176"/>
                  </a:lnTo>
                  <a:lnTo>
                    <a:pt x="791" y="193"/>
                  </a:lnTo>
                  <a:lnTo>
                    <a:pt x="760" y="212"/>
                  </a:lnTo>
                  <a:lnTo>
                    <a:pt x="730" y="231"/>
                  </a:lnTo>
                  <a:lnTo>
                    <a:pt x="700" y="249"/>
                  </a:lnTo>
                  <a:lnTo>
                    <a:pt x="670" y="270"/>
                  </a:lnTo>
                  <a:lnTo>
                    <a:pt x="641" y="291"/>
                  </a:lnTo>
                  <a:lnTo>
                    <a:pt x="612" y="312"/>
                  </a:lnTo>
                  <a:lnTo>
                    <a:pt x="584" y="335"/>
                  </a:lnTo>
                  <a:lnTo>
                    <a:pt x="557" y="356"/>
                  </a:lnTo>
                  <a:lnTo>
                    <a:pt x="529" y="381"/>
                  </a:lnTo>
                  <a:lnTo>
                    <a:pt x="503" y="405"/>
                  </a:lnTo>
                  <a:lnTo>
                    <a:pt x="477" y="429"/>
                  </a:lnTo>
                  <a:lnTo>
                    <a:pt x="911" y="782"/>
                  </a:lnTo>
                  <a:lnTo>
                    <a:pt x="921" y="791"/>
                  </a:lnTo>
                  <a:lnTo>
                    <a:pt x="931" y="801"/>
                  </a:lnTo>
                  <a:lnTo>
                    <a:pt x="940" y="809"/>
                  </a:lnTo>
                  <a:lnTo>
                    <a:pt x="948" y="819"/>
                  </a:lnTo>
                  <a:lnTo>
                    <a:pt x="956" y="830"/>
                  </a:lnTo>
                  <a:lnTo>
                    <a:pt x="964" y="840"/>
                  </a:lnTo>
                  <a:lnTo>
                    <a:pt x="970" y="851"/>
                  </a:lnTo>
                  <a:lnTo>
                    <a:pt x="976" y="862"/>
                  </a:lnTo>
                  <a:lnTo>
                    <a:pt x="981" y="873"/>
                  </a:lnTo>
                  <a:lnTo>
                    <a:pt x="987" y="884"/>
                  </a:lnTo>
                  <a:lnTo>
                    <a:pt x="991" y="896"/>
                  </a:lnTo>
                  <a:lnTo>
                    <a:pt x="994" y="908"/>
                  </a:lnTo>
                  <a:lnTo>
                    <a:pt x="998" y="920"/>
                  </a:lnTo>
                  <a:lnTo>
                    <a:pt x="1000" y="932"/>
                  </a:lnTo>
                  <a:lnTo>
                    <a:pt x="1002" y="944"/>
                  </a:lnTo>
                  <a:lnTo>
                    <a:pt x="1003" y="956"/>
                  </a:lnTo>
                  <a:lnTo>
                    <a:pt x="1004" y="968"/>
                  </a:lnTo>
                  <a:lnTo>
                    <a:pt x="1004" y="980"/>
                  </a:lnTo>
                  <a:lnTo>
                    <a:pt x="1004" y="992"/>
                  </a:lnTo>
                  <a:lnTo>
                    <a:pt x="1002" y="1004"/>
                  </a:lnTo>
                  <a:lnTo>
                    <a:pt x="1001" y="1016"/>
                  </a:lnTo>
                  <a:lnTo>
                    <a:pt x="999" y="1028"/>
                  </a:lnTo>
                  <a:lnTo>
                    <a:pt x="995" y="1040"/>
                  </a:lnTo>
                  <a:lnTo>
                    <a:pt x="992" y="1052"/>
                  </a:lnTo>
                  <a:lnTo>
                    <a:pt x="988" y="1064"/>
                  </a:lnTo>
                  <a:lnTo>
                    <a:pt x="983" y="1075"/>
                  </a:lnTo>
                  <a:lnTo>
                    <a:pt x="978" y="1087"/>
                  </a:lnTo>
                  <a:lnTo>
                    <a:pt x="971" y="1098"/>
                  </a:lnTo>
                  <a:lnTo>
                    <a:pt x="965" y="1109"/>
                  </a:lnTo>
                  <a:lnTo>
                    <a:pt x="957" y="1120"/>
                  </a:lnTo>
                  <a:lnTo>
                    <a:pt x="949" y="1130"/>
                  </a:lnTo>
                  <a:lnTo>
                    <a:pt x="941" y="1140"/>
                  </a:lnTo>
                  <a:lnTo>
                    <a:pt x="932" y="1149"/>
                  </a:lnTo>
                  <a:lnTo>
                    <a:pt x="922" y="1159"/>
                  </a:lnTo>
                  <a:lnTo>
                    <a:pt x="912" y="1167"/>
                  </a:lnTo>
                  <a:lnTo>
                    <a:pt x="902" y="1176"/>
                  </a:lnTo>
                  <a:lnTo>
                    <a:pt x="891" y="1183"/>
                  </a:lnTo>
                  <a:lnTo>
                    <a:pt x="880" y="1190"/>
                  </a:lnTo>
                  <a:lnTo>
                    <a:pt x="870" y="1197"/>
                  </a:lnTo>
                  <a:lnTo>
                    <a:pt x="858" y="1202"/>
                  </a:lnTo>
                  <a:lnTo>
                    <a:pt x="847" y="1207"/>
                  </a:lnTo>
                  <a:lnTo>
                    <a:pt x="835" y="1212"/>
                  </a:lnTo>
                  <a:lnTo>
                    <a:pt x="823" y="1216"/>
                  </a:lnTo>
                  <a:lnTo>
                    <a:pt x="809" y="1220"/>
                  </a:lnTo>
                  <a:lnTo>
                    <a:pt x="797" y="1223"/>
                  </a:lnTo>
                  <a:lnTo>
                    <a:pt x="785" y="1225"/>
                  </a:lnTo>
                  <a:lnTo>
                    <a:pt x="772" y="1227"/>
                  </a:lnTo>
                  <a:lnTo>
                    <a:pt x="759" y="1228"/>
                  </a:lnTo>
                  <a:lnTo>
                    <a:pt x="747" y="1228"/>
                  </a:lnTo>
                  <a:lnTo>
                    <a:pt x="734" y="1229"/>
                  </a:lnTo>
                  <a:lnTo>
                    <a:pt x="721" y="1228"/>
                  </a:lnTo>
                  <a:lnTo>
                    <a:pt x="709" y="1227"/>
                  </a:lnTo>
                  <a:lnTo>
                    <a:pt x="696" y="1226"/>
                  </a:lnTo>
                  <a:lnTo>
                    <a:pt x="682" y="1224"/>
                  </a:lnTo>
                  <a:lnTo>
                    <a:pt x="670" y="1221"/>
                  </a:lnTo>
                  <a:lnTo>
                    <a:pt x="658" y="1217"/>
                  </a:lnTo>
                  <a:lnTo>
                    <a:pt x="645" y="1213"/>
                  </a:lnTo>
                  <a:lnTo>
                    <a:pt x="633" y="1209"/>
                  </a:lnTo>
                  <a:lnTo>
                    <a:pt x="621" y="1203"/>
                  </a:lnTo>
                  <a:lnTo>
                    <a:pt x="610" y="1198"/>
                  </a:lnTo>
                  <a:lnTo>
                    <a:pt x="598" y="1191"/>
                  </a:lnTo>
                  <a:lnTo>
                    <a:pt x="587" y="1185"/>
                  </a:lnTo>
                  <a:lnTo>
                    <a:pt x="576" y="1177"/>
                  </a:lnTo>
                  <a:lnTo>
                    <a:pt x="565" y="1168"/>
                  </a:lnTo>
                  <a:lnTo>
                    <a:pt x="170" y="846"/>
                  </a:lnTo>
                  <a:lnTo>
                    <a:pt x="151" y="887"/>
                  </a:lnTo>
                  <a:lnTo>
                    <a:pt x="132" y="929"/>
                  </a:lnTo>
                  <a:lnTo>
                    <a:pt x="115" y="971"/>
                  </a:lnTo>
                  <a:lnTo>
                    <a:pt x="98" y="1014"/>
                  </a:lnTo>
                  <a:lnTo>
                    <a:pt x="83" y="1057"/>
                  </a:lnTo>
                  <a:lnTo>
                    <a:pt x="69" y="1100"/>
                  </a:lnTo>
                  <a:lnTo>
                    <a:pt x="56" y="1145"/>
                  </a:lnTo>
                  <a:lnTo>
                    <a:pt x="45" y="1190"/>
                  </a:lnTo>
                  <a:lnTo>
                    <a:pt x="34" y="1236"/>
                  </a:lnTo>
                  <a:lnTo>
                    <a:pt x="25" y="1282"/>
                  </a:lnTo>
                  <a:lnTo>
                    <a:pt x="17" y="1328"/>
                  </a:lnTo>
                  <a:lnTo>
                    <a:pt x="11" y="1375"/>
                  </a:lnTo>
                  <a:lnTo>
                    <a:pt x="6" y="1422"/>
                  </a:lnTo>
                  <a:lnTo>
                    <a:pt x="3" y="1470"/>
                  </a:lnTo>
                  <a:lnTo>
                    <a:pt x="1" y="1518"/>
                  </a:lnTo>
                  <a:lnTo>
                    <a:pt x="0" y="1566"/>
                  </a:lnTo>
                  <a:lnTo>
                    <a:pt x="2" y="1642"/>
                  </a:lnTo>
                  <a:lnTo>
                    <a:pt x="6" y="1717"/>
                  </a:lnTo>
                  <a:lnTo>
                    <a:pt x="15" y="1791"/>
                  </a:lnTo>
                  <a:lnTo>
                    <a:pt x="27" y="1863"/>
                  </a:lnTo>
                  <a:lnTo>
                    <a:pt x="42" y="1934"/>
                  </a:lnTo>
                  <a:lnTo>
                    <a:pt x="60" y="2004"/>
                  </a:lnTo>
                  <a:lnTo>
                    <a:pt x="82" y="2073"/>
                  </a:lnTo>
                  <a:lnTo>
                    <a:pt x="106" y="2141"/>
                  </a:lnTo>
                  <a:lnTo>
                    <a:pt x="132" y="2206"/>
                  </a:lnTo>
                  <a:lnTo>
                    <a:pt x="163" y="2271"/>
                  </a:lnTo>
                  <a:lnTo>
                    <a:pt x="195" y="2333"/>
                  </a:lnTo>
                  <a:lnTo>
                    <a:pt x="231" y="2394"/>
                  </a:lnTo>
                  <a:lnTo>
                    <a:pt x="268" y="2453"/>
                  </a:lnTo>
                  <a:lnTo>
                    <a:pt x="308" y="2510"/>
                  </a:lnTo>
                  <a:lnTo>
                    <a:pt x="351" y="2566"/>
                  </a:lnTo>
                  <a:lnTo>
                    <a:pt x="396" y="2619"/>
                  </a:lnTo>
                  <a:lnTo>
                    <a:pt x="443" y="2670"/>
                  </a:lnTo>
                  <a:lnTo>
                    <a:pt x="492" y="2719"/>
                  </a:lnTo>
                  <a:lnTo>
                    <a:pt x="544" y="2765"/>
                  </a:lnTo>
                  <a:lnTo>
                    <a:pt x="597" y="2810"/>
                  </a:lnTo>
                  <a:lnTo>
                    <a:pt x="653" y="2852"/>
                  </a:lnTo>
                  <a:lnTo>
                    <a:pt x="711" y="2891"/>
                  </a:lnTo>
                  <a:lnTo>
                    <a:pt x="770" y="2927"/>
                  </a:lnTo>
                  <a:lnTo>
                    <a:pt x="830" y="2961"/>
                  </a:lnTo>
                  <a:lnTo>
                    <a:pt x="893" y="2992"/>
                  </a:lnTo>
                  <a:lnTo>
                    <a:pt x="957" y="3020"/>
                  </a:lnTo>
                  <a:lnTo>
                    <a:pt x="1023" y="3045"/>
                  </a:lnTo>
                  <a:lnTo>
                    <a:pt x="1089" y="3068"/>
                  </a:lnTo>
                  <a:lnTo>
                    <a:pt x="1157" y="3087"/>
                  </a:lnTo>
                  <a:lnTo>
                    <a:pt x="1226" y="3103"/>
                  </a:lnTo>
                  <a:lnTo>
                    <a:pt x="1297" y="3115"/>
                  </a:lnTo>
                  <a:lnTo>
                    <a:pt x="1368" y="3125"/>
                  </a:lnTo>
                  <a:lnTo>
                    <a:pt x="2936" y="961"/>
                  </a:lnTo>
                  <a:lnTo>
                    <a:pt x="2935" y="959"/>
                  </a:lnTo>
                  <a:lnTo>
                    <a:pt x="2934" y="9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86" name="Freeform 14"/>
            <p:cNvSpPr>
              <a:spLocks/>
            </p:cNvSpPr>
            <p:nvPr/>
          </p:nvSpPr>
          <p:spPr bwMode="auto">
            <a:xfrm>
              <a:off x="3719" y="2941"/>
              <a:ext cx="326" cy="347"/>
            </a:xfrm>
            <a:custGeom>
              <a:avLst/>
              <a:gdLst/>
              <a:ahLst/>
              <a:cxnLst>
                <a:cxn ang="0">
                  <a:pos x="2887" y="853"/>
                </a:cxn>
                <a:cxn ang="0">
                  <a:pos x="2804" y="706"/>
                </a:cxn>
                <a:cxn ang="0">
                  <a:pos x="2705" y="570"/>
                </a:cxn>
                <a:cxn ang="0">
                  <a:pos x="2594" y="446"/>
                </a:cxn>
                <a:cxn ang="0">
                  <a:pos x="2470" y="335"/>
                </a:cxn>
                <a:cxn ang="0">
                  <a:pos x="2335" y="237"/>
                </a:cxn>
                <a:cxn ang="0">
                  <a:pos x="2189" y="154"/>
                </a:cxn>
                <a:cxn ang="0">
                  <a:pos x="2035" y="88"/>
                </a:cxn>
                <a:cxn ang="0">
                  <a:pos x="1872" y="40"/>
                </a:cxn>
                <a:cxn ang="0">
                  <a:pos x="1702" y="10"/>
                </a:cxn>
                <a:cxn ang="0">
                  <a:pos x="1527" y="0"/>
                </a:cxn>
                <a:cxn ang="0">
                  <a:pos x="1413" y="4"/>
                </a:cxn>
                <a:cxn ang="0">
                  <a:pos x="1303" y="16"/>
                </a:cxn>
                <a:cxn ang="0">
                  <a:pos x="1194" y="37"/>
                </a:cxn>
                <a:cxn ang="0">
                  <a:pos x="1088" y="65"/>
                </a:cxn>
                <a:cxn ang="0">
                  <a:pos x="986" y="102"/>
                </a:cxn>
                <a:cxn ang="0">
                  <a:pos x="886" y="144"/>
                </a:cxn>
                <a:cxn ang="0">
                  <a:pos x="791" y="193"/>
                </a:cxn>
                <a:cxn ang="0">
                  <a:pos x="700" y="249"/>
                </a:cxn>
                <a:cxn ang="0">
                  <a:pos x="612" y="312"/>
                </a:cxn>
                <a:cxn ang="0">
                  <a:pos x="529" y="381"/>
                </a:cxn>
                <a:cxn ang="0">
                  <a:pos x="911" y="782"/>
                </a:cxn>
                <a:cxn ang="0">
                  <a:pos x="940" y="809"/>
                </a:cxn>
                <a:cxn ang="0">
                  <a:pos x="964" y="840"/>
                </a:cxn>
                <a:cxn ang="0">
                  <a:pos x="981" y="873"/>
                </a:cxn>
                <a:cxn ang="0">
                  <a:pos x="994" y="908"/>
                </a:cxn>
                <a:cxn ang="0">
                  <a:pos x="1002" y="944"/>
                </a:cxn>
                <a:cxn ang="0">
                  <a:pos x="1004" y="980"/>
                </a:cxn>
                <a:cxn ang="0">
                  <a:pos x="1001" y="1016"/>
                </a:cxn>
                <a:cxn ang="0">
                  <a:pos x="992" y="1052"/>
                </a:cxn>
                <a:cxn ang="0">
                  <a:pos x="978" y="1087"/>
                </a:cxn>
                <a:cxn ang="0">
                  <a:pos x="957" y="1120"/>
                </a:cxn>
                <a:cxn ang="0">
                  <a:pos x="941" y="1140"/>
                </a:cxn>
                <a:cxn ang="0">
                  <a:pos x="912" y="1167"/>
                </a:cxn>
                <a:cxn ang="0">
                  <a:pos x="880" y="1190"/>
                </a:cxn>
                <a:cxn ang="0">
                  <a:pos x="847" y="1207"/>
                </a:cxn>
                <a:cxn ang="0">
                  <a:pos x="809" y="1220"/>
                </a:cxn>
                <a:cxn ang="0">
                  <a:pos x="772" y="1227"/>
                </a:cxn>
                <a:cxn ang="0">
                  <a:pos x="734" y="1229"/>
                </a:cxn>
                <a:cxn ang="0">
                  <a:pos x="696" y="1226"/>
                </a:cxn>
                <a:cxn ang="0">
                  <a:pos x="658" y="1217"/>
                </a:cxn>
                <a:cxn ang="0">
                  <a:pos x="621" y="1203"/>
                </a:cxn>
                <a:cxn ang="0">
                  <a:pos x="587" y="1185"/>
                </a:cxn>
                <a:cxn ang="0">
                  <a:pos x="170" y="846"/>
                </a:cxn>
                <a:cxn ang="0">
                  <a:pos x="115" y="971"/>
                </a:cxn>
                <a:cxn ang="0">
                  <a:pos x="69" y="1100"/>
                </a:cxn>
                <a:cxn ang="0">
                  <a:pos x="34" y="1236"/>
                </a:cxn>
                <a:cxn ang="0">
                  <a:pos x="11" y="1375"/>
                </a:cxn>
                <a:cxn ang="0">
                  <a:pos x="1" y="1518"/>
                </a:cxn>
                <a:cxn ang="0">
                  <a:pos x="6" y="1717"/>
                </a:cxn>
                <a:cxn ang="0">
                  <a:pos x="42" y="1934"/>
                </a:cxn>
                <a:cxn ang="0">
                  <a:pos x="106" y="2141"/>
                </a:cxn>
                <a:cxn ang="0">
                  <a:pos x="195" y="2333"/>
                </a:cxn>
                <a:cxn ang="0">
                  <a:pos x="308" y="2510"/>
                </a:cxn>
                <a:cxn ang="0">
                  <a:pos x="443" y="2670"/>
                </a:cxn>
                <a:cxn ang="0">
                  <a:pos x="597" y="2810"/>
                </a:cxn>
                <a:cxn ang="0">
                  <a:pos x="770" y="2927"/>
                </a:cxn>
                <a:cxn ang="0">
                  <a:pos x="957" y="3020"/>
                </a:cxn>
                <a:cxn ang="0">
                  <a:pos x="1157" y="3087"/>
                </a:cxn>
                <a:cxn ang="0">
                  <a:pos x="1368" y="3125"/>
                </a:cxn>
                <a:cxn ang="0">
                  <a:pos x="2934" y="957"/>
                </a:cxn>
              </a:cxnLst>
              <a:rect l="0" t="0" r="r" b="b"/>
              <a:pathLst>
                <a:path w="2936" h="3125">
                  <a:moveTo>
                    <a:pt x="2934" y="957"/>
                  </a:moveTo>
                  <a:lnTo>
                    <a:pt x="2912" y="904"/>
                  </a:lnTo>
                  <a:lnTo>
                    <a:pt x="2887" y="853"/>
                  </a:lnTo>
                  <a:lnTo>
                    <a:pt x="2861" y="804"/>
                  </a:lnTo>
                  <a:lnTo>
                    <a:pt x="2833" y="755"/>
                  </a:lnTo>
                  <a:lnTo>
                    <a:pt x="2804" y="706"/>
                  </a:lnTo>
                  <a:lnTo>
                    <a:pt x="2772" y="659"/>
                  </a:lnTo>
                  <a:lnTo>
                    <a:pt x="2739" y="615"/>
                  </a:lnTo>
                  <a:lnTo>
                    <a:pt x="2705" y="570"/>
                  </a:lnTo>
                  <a:lnTo>
                    <a:pt x="2669" y="527"/>
                  </a:lnTo>
                  <a:lnTo>
                    <a:pt x="2632" y="486"/>
                  </a:lnTo>
                  <a:lnTo>
                    <a:pt x="2594" y="446"/>
                  </a:lnTo>
                  <a:lnTo>
                    <a:pt x="2554" y="407"/>
                  </a:lnTo>
                  <a:lnTo>
                    <a:pt x="2513" y="370"/>
                  </a:lnTo>
                  <a:lnTo>
                    <a:pt x="2470" y="335"/>
                  </a:lnTo>
                  <a:lnTo>
                    <a:pt x="2426" y="300"/>
                  </a:lnTo>
                  <a:lnTo>
                    <a:pt x="2380" y="268"/>
                  </a:lnTo>
                  <a:lnTo>
                    <a:pt x="2335" y="237"/>
                  </a:lnTo>
                  <a:lnTo>
                    <a:pt x="2287" y="208"/>
                  </a:lnTo>
                  <a:lnTo>
                    <a:pt x="2238" y="180"/>
                  </a:lnTo>
                  <a:lnTo>
                    <a:pt x="2189" y="154"/>
                  </a:lnTo>
                  <a:lnTo>
                    <a:pt x="2139" y="131"/>
                  </a:lnTo>
                  <a:lnTo>
                    <a:pt x="2087" y="108"/>
                  </a:lnTo>
                  <a:lnTo>
                    <a:pt x="2035" y="88"/>
                  </a:lnTo>
                  <a:lnTo>
                    <a:pt x="1981" y="71"/>
                  </a:lnTo>
                  <a:lnTo>
                    <a:pt x="1926" y="55"/>
                  </a:lnTo>
                  <a:lnTo>
                    <a:pt x="1872" y="40"/>
                  </a:lnTo>
                  <a:lnTo>
                    <a:pt x="1816" y="28"/>
                  </a:lnTo>
                  <a:lnTo>
                    <a:pt x="1760" y="18"/>
                  </a:lnTo>
                  <a:lnTo>
                    <a:pt x="1702" y="10"/>
                  </a:lnTo>
                  <a:lnTo>
                    <a:pt x="1644" y="4"/>
                  </a:lnTo>
                  <a:lnTo>
                    <a:pt x="1586" y="1"/>
                  </a:lnTo>
                  <a:lnTo>
                    <a:pt x="1527" y="0"/>
                  </a:lnTo>
                  <a:lnTo>
                    <a:pt x="1489" y="1"/>
                  </a:lnTo>
                  <a:lnTo>
                    <a:pt x="1452" y="2"/>
                  </a:lnTo>
                  <a:lnTo>
                    <a:pt x="1413" y="4"/>
                  </a:lnTo>
                  <a:lnTo>
                    <a:pt x="1376" y="7"/>
                  </a:lnTo>
                  <a:lnTo>
                    <a:pt x="1339" y="12"/>
                  </a:lnTo>
                  <a:lnTo>
                    <a:pt x="1303" y="16"/>
                  </a:lnTo>
                  <a:lnTo>
                    <a:pt x="1266" y="23"/>
                  </a:lnTo>
                  <a:lnTo>
                    <a:pt x="1230" y="29"/>
                  </a:lnTo>
                  <a:lnTo>
                    <a:pt x="1194" y="37"/>
                  </a:lnTo>
                  <a:lnTo>
                    <a:pt x="1158" y="46"/>
                  </a:lnTo>
                  <a:lnTo>
                    <a:pt x="1123" y="56"/>
                  </a:lnTo>
                  <a:lnTo>
                    <a:pt x="1088" y="65"/>
                  </a:lnTo>
                  <a:lnTo>
                    <a:pt x="1053" y="76"/>
                  </a:lnTo>
                  <a:lnTo>
                    <a:pt x="1019" y="88"/>
                  </a:lnTo>
                  <a:lnTo>
                    <a:pt x="986" y="102"/>
                  </a:lnTo>
                  <a:lnTo>
                    <a:pt x="953" y="115"/>
                  </a:lnTo>
                  <a:lnTo>
                    <a:pt x="919" y="129"/>
                  </a:lnTo>
                  <a:lnTo>
                    <a:pt x="886" y="144"/>
                  </a:lnTo>
                  <a:lnTo>
                    <a:pt x="854" y="160"/>
                  </a:lnTo>
                  <a:lnTo>
                    <a:pt x="823" y="176"/>
                  </a:lnTo>
                  <a:lnTo>
                    <a:pt x="791" y="193"/>
                  </a:lnTo>
                  <a:lnTo>
                    <a:pt x="760" y="212"/>
                  </a:lnTo>
                  <a:lnTo>
                    <a:pt x="730" y="231"/>
                  </a:lnTo>
                  <a:lnTo>
                    <a:pt x="700" y="249"/>
                  </a:lnTo>
                  <a:lnTo>
                    <a:pt x="670" y="270"/>
                  </a:lnTo>
                  <a:lnTo>
                    <a:pt x="641" y="291"/>
                  </a:lnTo>
                  <a:lnTo>
                    <a:pt x="612" y="312"/>
                  </a:lnTo>
                  <a:lnTo>
                    <a:pt x="584" y="335"/>
                  </a:lnTo>
                  <a:lnTo>
                    <a:pt x="557" y="356"/>
                  </a:lnTo>
                  <a:lnTo>
                    <a:pt x="529" y="381"/>
                  </a:lnTo>
                  <a:lnTo>
                    <a:pt x="503" y="405"/>
                  </a:lnTo>
                  <a:lnTo>
                    <a:pt x="477" y="429"/>
                  </a:lnTo>
                  <a:lnTo>
                    <a:pt x="911" y="782"/>
                  </a:lnTo>
                  <a:lnTo>
                    <a:pt x="921" y="791"/>
                  </a:lnTo>
                  <a:lnTo>
                    <a:pt x="931" y="801"/>
                  </a:lnTo>
                  <a:lnTo>
                    <a:pt x="940" y="809"/>
                  </a:lnTo>
                  <a:lnTo>
                    <a:pt x="948" y="819"/>
                  </a:lnTo>
                  <a:lnTo>
                    <a:pt x="956" y="830"/>
                  </a:lnTo>
                  <a:lnTo>
                    <a:pt x="964" y="840"/>
                  </a:lnTo>
                  <a:lnTo>
                    <a:pt x="970" y="851"/>
                  </a:lnTo>
                  <a:lnTo>
                    <a:pt x="976" y="862"/>
                  </a:lnTo>
                  <a:lnTo>
                    <a:pt x="981" y="873"/>
                  </a:lnTo>
                  <a:lnTo>
                    <a:pt x="987" y="884"/>
                  </a:lnTo>
                  <a:lnTo>
                    <a:pt x="991" y="896"/>
                  </a:lnTo>
                  <a:lnTo>
                    <a:pt x="994" y="908"/>
                  </a:lnTo>
                  <a:lnTo>
                    <a:pt x="998" y="920"/>
                  </a:lnTo>
                  <a:lnTo>
                    <a:pt x="1000" y="932"/>
                  </a:lnTo>
                  <a:lnTo>
                    <a:pt x="1002" y="944"/>
                  </a:lnTo>
                  <a:lnTo>
                    <a:pt x="1003" y="956"/>
                  </a:lnTo>
                  <a:lnTo>
                    <a:pt x="1004" y="968"/>
                  </a:lnTo>
                  <a:lnTo>
                    <a:pt x="1004" y="980"/>
                  </a:lnTo>
                  <a:lnTo>
                    <a:pt x="1004" y="992"/>
                  </a:lnTo>
                  <a:lnTo>
                    <a:pt x="1002" y="1004"/>
                  </a:lnTo>
                  <a:lnTo>
                    <a:pt x="1001" y="1016"/>
                  </a:lnTo>
                  <a:lnTo>
                    <a:pt x="999" y="1028"/>
                  </a:lnTo>
                  <a:lnTo>
                    <a:pt x="995" y="1040"/>
                  </a:lnTo>
                  <a:lnTo>
                    <a:pt x="992" y="1052"/>
                  </a:lnTo>
                  <a:lnTo>
                    <a:pt x="988" y="1064"/>
                  </a:lnTo>
                  <a:lnTo>
                    <a:pt x="983" y="1075"/>
                  </a:lnTo>
                  <a:lnTo>
                    <a:pt x="978" y="1087"/>
                  </a:lnTo>
                  <a:lnTo>
                    <a:pt x="971" y="1098"/>
                  </a:lnTo>
                  <a:lnTo>
                    <a:pt x="965" y="1109"/>
                  </a:lnTo>
                  <a:lnTo>
                    <a:pt x="957" y="1120"/>
                  </a:lnTo>
                  <a:lnTo>
                    <a:pt x="949" y="1130"/>
                  </a:lnTo>
                  <a:lnTo>
                    <a:pt x="941" y="1140"/>
                  </a:lnTo>
                  <a:lnTo>
                    <a:pt x="941" y="1140"/>
                  </a:lnTo>
                  <a:lnTo>
                    <a:pt x="932" y="1149"/>
                  </a:lnTo>
                  <a:lnTo>
                    <a:pt x="922" y="1159"/>
                  </a:lnTo>
                  <a:lnTo>
                    <a:pt x="912" y="1167"/>
                  </a:lnTo>
                  <a:lnTo>
                    <a:pt x="902" y="1176"/>
                  </a:lnTo>
                  <a:lnTo>
                    <a:pt x="891" y="1183"/>
                  </a:lnTo>
                  <a:lnTo>
                    <a:pt x="880" y="1190"/>
                  </a:lnTo>
                  <a:lnTo>
                    <a:pt x="870" y="1197"/>
                  </a:lnTo>
                  <a:lnTo>
                    <a:pt x="858" y="1202"/>
                  </a:lnTo>
                  <a:lnTo>
                    <a:pt x="847" y="1207"/>
                  </a:lnTo>
                  <a:lnTo>
                    <a:pt x="835" y="1212"/>
                  </a:lnTo>
                  <a:lnTo>
                    <a:pt x="823" y="1216"/>
                  </a:lnTo>
                  <a:lnTo>
                    <a:pt x="809" y="1220"/>
                  </a:lnTo>
                  <a:lnTo>
                    <a:pt x="797" y="1223"/>
                  </a:lnTo>
                  <a:lnTo>
                    <a:pt x="785" y="1225"/>
                  </a:lnTo>
                  <a:lnTo>
                    <a:pt x="772" y="1227"/>
                  </a:lnTo>
                  <a:lnTo>
                    <a:pt x="759" y="1228"/>
                  </a:lnTo>
                  <a:lnTo>
                    <a:pt x="747" y="1228"/>
                  </a:lnTo>
                  <a:lnTo>
                    <a:pt x="734" y="1229"/>
                  </a:lnTo>
                  <a:lnTo>
                    <a:pt x="721" y="1228"/>
                  </a:lnTo>
                  <a:lnTo>
                    <a:pt x="709" y="1227"/>
                  </a:lnTo>
                  <a:lnTo>
                    <a:pt x="696" y="1226"/>
                  </a:lnTo>
                  <a:lnTo>
                    <a:pt x="682" y="1224"/>
                  </a:lnTo>
                  <a:lnTo>
                    <a:pt x="670" y="1221"/>
                  </a:lnTo>
                  <a:lnTo>
                    <a:pt x="658" y="1217"/>
                  </a:lnTo>
                  <a:lnTo>
                    <a:pt x="645" y="1213"/>
                  </a:lnTo>
                  <a:lnTo>
                    <a:pt x="633" y="1209"/>
                  </a:lnTo>
                  <a:lnTo>
                    <a:pt x="621" y="1203"/>
                  </a:lnTo>
                  <a:lnTo>
                    <a:pt x="610" y="1198"/>
                  </a:lnTo>
                  <a:lnTo>
                    <a:pt x="598" y="1191"/>
                  </a:lnTo>
                  <a:lnTo>
                    <a:pt x="587" y="1185"/>
                  </a:lnTo>
                  <a:lnTo>
                    <a:pt x="576" y="1177"/>
                  </a:lnTo>
                  <a:lnTo>
                    <a:pt x="565" y="1168"/>
                  </a:lnTo>
                  <a:lnTo>
                    <a:pt x="170" y="846"/>
                  </a:lnTo>
                  <a:lnTo>
                    <a:pt x="151" y="887"/>
                  </a:lnTo>
                  <a:lnTo>
                    <a:pt x="132" y="929"/>
                  </a:lnTo>
                  <a:lnTo>
                    <a:pt x="115" y="971"/>
                  </a:lnTo>
                  <a:lnTo>
                    <a:pt x="98" y="1014"/>
                  </a:lnTo>
                  <a:lnTo>
                    <a:pt x="83" y="1057"/>
                  </a:lnTo>
                  <a:lnTo>
                    <a:pt x="69" y="1100"/>
                  </a:lnTo>
                  <a:lnTo>
                    <a:pt x="56" y="1145"/>
                  </a:lnTo>
                  <a:lnTo>
                    <a:pt x="45" y="1190"/>
                  </a:lnTo>
                  <a:lnTo>
                    <a:pt x="34" y="1236"/>
                  </a:lnTo>
                  <a:lnTo>
                    <a:pt x="25" y="1282"/>
                  </a:lnTo>
                  <a:lnTo>
                    <a:pt x="17" y="1328"/>
                  </a:lnTo>
                  <a:lnTo>
                    <a:pt x="11" y="1375"/>
                  </a:lnTo>
                  <a:lnTo>
                    <a:pt x="6" y="1422"/>
                  </a:lnTo>
                  <a:lnTo>
                    <a:pt x="3" y="1470"/>
                  </a:lnTo>
                  <a:lnTo>
                    <a:pt x="1" y="1518"/>
                  </a:lnTo>
                  <a:lnTo>
                    <a:pt x="0" y="1566"/>
                  </a:lnTo>
                  <a:lnTo>
                    <a:pt x="2" y="1642"/>
                  </a:lnTo>
                  <a:lnTo>
                    <a:pt x="6" y="1717"/>
                  </a:lnTo>
                  <a:lnTo>
                    <a:pt x="15" y="1791"/>
                  </a:lnTo>
                  <a:lnTo>
                    <a:pt x="27" y="1863"/>
                  </a:lnTo>
                  <a:lnTo>
                    <a:pt x="42" y="1934"/>
                  </a:lnTo>
                  <a:lnTo>
                    <a:pt x="60" y="2004"/>
                  </a:lnTo>
                  <a:lnTo>
                    <a:pt x="82" y="2073"/>
                  </a:lnTo>
                  <a:lnTo>
                    <a:pt x="106" y="2141"/>
                  </a:lnTo>
                  <a:lnTo>
                    <a:pt x="132" y="2206"/>
                  </a:lnTo>
                  <a:lnTo>
                    <a:pt x="163" y="2271"/>
                  </a:lnTo>
                  <a:lnTo>
                    <a:pt x="195" y="2333"/>
                  </a:lnTo>
                  <a:lnTo>
                    <a:pt x="231" y="2394"/>
                  </a:lnTo>
                  <a:lnTo>
                    <a:pt x="268" y="2453"/>
                  </a:lnTo>
                  <a:lnTo>
                    <a:pt x="308" y="2510"/>
                  </a:lnTo>
                  <a:lnTo>
                    <a:pt x="351" y="2566"/>
                  </a:lnTo>
                  <a:lnTo>
                    <a:pt x="396" y="2619"/>
                  </a:lnTo>
                  <a:lnTo>
                    <a:pt x="443" y="2670"/>
                  </a:lnTo>
                  <a:lnTo>
                    <a:pt x="492" y="2719"/>
                  </a:lnTo>
                  <a:lnTo>
                    <a:pt x="544" y="2765"/>
                  </a:lnTo>
                  <a:lnTo>
                    <a:pt x="597" y="2810"/>
                  </a:lnTo>
                  <a:lnTo>
                    <a:pt x="653" y="2852"/>
                  </a:lnTo>
                  <a:lnTo>
                    <a:pt x="711" y="2891"/>
                  </a:lnTo>
                  <a:lnTo>
                    <a:pt x="770" y="2927"/>
                  </a:lnTo>
                  <a:lnTo>
                    <a:pt x="830" y="2961"/>
                  </a:lnTo>
                  <a:lnTo>
                    <a:pt x="893" y="2992"/>
                  </a:lnTo>
                  <a:lnTo>
                    <a:pt x="957" y="3020"/>
                  </a:lnTo>
                  <a:lnTo>
                    <a:pt x="1023" y="3045"/>
                  </a:lnTo>
                  <a:lnTo>
                    <a:pt x="1089" y="3068"/>
                  </a:lnTo>
                  <a:lnTo>
                    <a:pt x="1157" y="3087"/>
                  </a:lnTo>
                  <a:lnTo>
                    <a:pt x="1226" y="3103"/>
                  </a:lnTo>
                  <a:lnTo>
                    <a:pt x="1297" y="3115"/>
                  </a:lnTo>
                  <a:lnTo>
                    <a:pt x="1368" y="3125"/>
                  </a:lnTo>
                  <a:lnTo>
                    <a:pt x="2936" y="961"/>
                  </a:lnTo>
                  <a:lnTo>
                    <a:pt x="2935" y="959"/>
                  </a:lnTo>
                  <a:lnTo>
                    <a:pt x="2934" y="957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87" name="Freeform 15"/>
            <p:cNvSpPr>
              <a:spLocks noEditPoints="1"/>
            </p:cNvSpPr>
            <p:nvPr/>
          </p:nvSpPr>
          <p:spPr bwMode="auto">
            <a:xfrm>
              <a:off x="3827" y="3288"/>
              <a:ext cx="49" cy="38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326" y="125"/>
                </a:cxn>
                <a:cxn ang="0">
                  <a:pos x="285" y="218"/>
                </a:cxn>
                <a:cxn ang="0">
                  <a:pos x="0" y="93"/>
                </a:cxn>
                <a:cxn ang="0">
                  <a:pos x="42" y="0"/>
                </a:cxn>
                <a:cxn ang="0">
                  <a:pos x="326" y="125"/>
                </a:cxn>
                <a:cxn ang="0">
                  <a:pos x="339" y="130"/>
                </a:cxn>
                <a:cxn ang="0">
                  <a:pos x="347" y="142"/>
                </a:cxn>
                <a:cxn ang="0">
                  <a:pos x="305" y="172"/>
                </a:cxn>
                <a:cxn ang="0">
                  <a:pos x="326" y="125"/>
                </a:cxn>
                <a:cxn ang="0">
                  <a:pos x="347" y="142"/>
                </a:cxn>
                <a:cxn ang="0">
                  <a:pos x="444" y="283"/>
                </a:cxn>
                <a:cxn ang="0">
                  <a:pos x="361" y="341"/>
                </a:cxn>
                <a:cxn ang="0">
                  <a:pos x="264" y="200"/>
                </a:cxn>
                <a:cxn ang="0">
                  <a:pos x="347" y="142"/>
                </a:cxn>
              </a:cxnLst>
              <a:rect l="0" t="0" r="r" b="b"/>
              <a:pathLst>
                <a:path w="444" h="341">
                  <a:moveTo>
                    <a:pt x="42" y="0"/>
                  </a:moveTo>
                  <a:lnTo>
                    <a:pt x="326" y="125"/>
                  </a:lnTo>
                  <a:lnTo>
                    <a:pt x="285" y="218"/>
                  </a:lnTo>
                  <a:lnTo>
                    <a:pt x="0" y="93"/>
                  </a:lnTo>
                  <a:lnTo>
                    <a:pt x="42" y="0"/>
                  </a:lnTo>
                  <a:close/>
                  <a:moveTo>
                    <a:pt x="326" y="125"/>
                  </a:moveTo>
                  <a:lnTo>
                    <a:pt x="339" y="130"/>
                  </a:lnTo>
                  <a:lnTo>
                    <a:pt x="347" y="142"/>
                  </a:lnTo>
                  <a:lnTo>
                    <a:pt x="305" y="172"/>
                  </a:lnTo>
                  <a:lnTo>
                    <a:pt x="326" y="125"/>
                  </a:lnTo>
                  <a:close/>
                  <a:moveTo>
                    <a:pt x="347" y="142"/>
                  </a:moveTo>
                  <a:lnTo>
                    <a:pt x="444" y="283"/>
                  </a:lnTo>
                  <a:lnTo>
                    <a:pt x="361" y="341"/>
                  </a:lnTo>
                  <a:lnTo>
                    <a:pt x="264" y="200"/>
                  </a:lnTo>
                  <a:lnTo>
                    <a:pt x="347" y="14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88" name="Freeform 16"/>
            <p:cNvSpPr>
              <a:spLocks/>
            </p:cNvSpPr>
            <p:nvPr/>
          </p:nvSpPr>
          <p:spPr bwMode="auto">
            <a:xfrm>
              <a:off x="3957" y="2943"/>
              <a:ext cx="93" cy="71"/>
            </a:xfrm>
            <a:custGeom>
              <a:avLst/>
              <a:gdLst/>
              <a:ahLst/>
              <a:cxnLst>
                <a:cxn ang="0">
                  <a:pos x="775" y="639"/>
                </a:cxn>
                <a:cxn ang="0">
                  <a:pos x="835" y="555"/>
                </a:cxn>
                <a:cxn ang="0">
                  <a:pos x="61" y="0"/>
                </a:cxn>
                <a:cxn ang="0">
                  <a:pos x="0" y="85"/>
                </a:cxn>
                <a:cxn ang="0">
                  <a:pos x="775" y="639"/>
                </a:cxn>
              </a:cxnLst>
              <a:rect l="0" t="0" r="r" b="b"/>
              <a:pathLst>
                <a:path w="835" h="639">
                  <a:moveTo>
                    <a:pt x="775" y="639"/>
                  </a:moveTo>
                  <a:lnTo>
                    <a:pt x="835" y="555"/>
                  </a:lnTo>
                  <a:lnTo>
                    <a:pt x="61" y="0"/>
                  </a:lnTo>
                  <a:lnTo>
                    <a:pt x="0" y="85"/>
                  </a:lnTo>
                  <a:lnTo>
                    <a:pt x="775" y="63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89" name="Freeform 17"/>
            <p:cNvSpPr>
              <a:spLocks noEditPoints="1"/>
            </p:cNvSpPr>
            <p:nvPr/>
          </p:nvSpPr>
          <p:spPr bwMode="auto">
            <a:xfrm>
              <a:off x="3950" y="2935"/>
              <a:ext cx="108" cy="87"/>
            </a:xfrm>
            <a:custGeom>
              <a:avLst/>
              <a:gdLst/>
              <a:ahLst/>
              <a:cxnLst>
                <a:cxn ang="0">
                  <a:pos x="804" y="681"/>
                </a:cxn>
                <a:cxn ang="0">
                  <a:pos x="865" y="596"/>
                </a:cxn>
                <a:cxn ang="0">
                  <a:pos x="948" y="655"/>
                </a:cxn>
                <a:cxn ang="0">
                  <a:pos x="887" y="740"/>
                </a:cxn>
                <a:cxn ang="0">
                  <a:pos x="804" y="681"/>
                </a:cxn>
                <a:cxn ang="0">
                  <a:pos x="936" y="584"/>
                </a:cxn>
                <a:cxn ang="0">
                  <a:pos x="977" y="614"/>
                </a:cxn>
                <a:cxn ang="0">
                  <a:pos x="948" y="655"/>
                </a:cxn>
                <a:cxn ang="0">
                  <a:pos x="906" y="626"/>
                </a:cxn>
                <a:cxn ang="0">
                  <a:pos x="936" y="584"/>
                </a:cxn>
                <a:cxn ang="0">
                  <a:pos x="877" y="667"/>
                </a:cxn>
                <a:cxn ang="0">
                  <a:pos x="102" y="113"/>
                </a:cxn>
                <a:cxn ang="0">
                  <a:pos x="161" y="30"/>
                </a:cxn>
                <a:cxn ang="0">
                  <a:pos x="936" y="584"/>
                </a:cxn>
                <a:cxn ang="0">
                  <a:pos x="877" y="667"/>
                </a:cxn>
                <a:cxn ang="0">
                  <a:pos x="90" y="42"/>
                </a:cxn>
                <a:cxn ang="0">
                  <a:pos x="119" y="0"/>
                </a:cxn>
                <a:cxn ang="0">
                  <a:pos x="161" y="30"/>
                </a:cxn>
                <a:cxn ang="0">
                  <a:pos x="132" y="71"/>
                </a:cxn>
                <a:cxn ang="0">
                  <a:pos x="90" y="42"/>
                </a:cxn>
                <a:cxn ang="0">
                  <a:pos x="173" y="101"/>
                </a:cxn>
                <a:cxn ang="0">
                  <a:pos x="113" y="185"/>
                </a:cxn>
                <a:cxn ang="0">
                  <a:pos x="30" y="126"/>
                </a:cxn>
                <a:cxn ang="0">
                  <a:pos x="90" y="42"/>
                </a:cxn>
                <a:cxn ang="0">
                  <a:pos x="173" y="101"/>
                </a:cxn>
                <a:cxn ang="0">
                  <a:pos x="42" y="197"/>
                </a:cxn>
                <a:cxn ang="0">
                  <a:pos x="0" y="168"/>
                </a:cxn>
                <a:cxn ang="0">
                  <a:pos x="30" y="126"/>
                </a:cxn>
                <a:cxn ang="0">
                  <a:pos x="71" y="156"/>
                </a:cxn>
                <a:cxn ang="0">
                  <a:pos x="42" y="197"/>
                </a:cxn>
                <a:cxn ang="0">
                  <a:pos x="101" y="114"/>
                </a:cxn>
                <a:cxn ang="0">
                  <a:pos x="875" y="669"/>
                </a:cxn>
                <a:cxn ang="0">
                  <a:pos x="816" y="752"/>
                </a:cxn>
                <a:cxn ang="0">
                  <a:pos x="42" y="197"/>
                </a:cxn>
                <a:cxn ang="0">
                  <a:pos x="101" y="114"/>
                </a:cxn>
                <a:cxn ang="0">
                  <a:pos x="887" y="740"/>
                </a:cxn>
                <a:cxn ang="0">
                  <a:pos x="858" y="781"/>
                </a:cxn>
                <a:cxn ang="0">
                  <a:pos x="816" y="752"/>
                </a:cxn>
                <a:cxn ang="0">
                  <a:pos x="846" y="710"/>
                </a:cxn>
                <a:cxn ang="0">
                  <a:pos x="887" y="740"/>
                </a:cxn>
              </a:cxnLst>
              <a:rect l="0" t="0" r="r" b="b"/>
              <a:pathLst>
                <a:path w="977" h="781">
                  <a:moveTo>
                    <a:pt x="804" y="681"/>
                  </a:moveTo>
                  <a:lnTo>
                    <a:pt x="865" y="596"/>
                  </a:lnTo>
                  <a:lnTo>
                    <a:pt x="948" y="655"/>
                  </a:lnTo>
                  <a:lnTo>
                    <a:pt x="887" y="740"/>
                  </a:lnTo>
                  <a:lnTo>
                    <a:pt x="804" y="681"/>
                  </a:lnTo>
                  <a:close/>
                  <a:moveTo>
                    <a:pt x="936" y="584"/>
                  </a:moveTo>
                  <a:lnTo>
                    <a:pt x="977" y="614"/>
                  </a:lnTo>
                  <a:lnTo>
                    <a:pt x="948" y="655"/>
                  </a:lnTo>
                  <a:lnTo>
                    <a:pt x="906" y="626"/>
                  </a:lnTo>
                  <a:lnTo>
                    <a:pt x="936" y="584"/>
                  </a:lnTo>
                  <a:close/>
                  <a:moveTo>
                    <a:pt x="877" y="667"/>
                  </a:moveTo>
                  <a:lnTo>
                    <a:pt x="102" y="113"/>
                  </a:lnTo>
                  <a:lnTo>
                    <a:pt x="161" y="30"/>
                  </a:lnTo>
                  <a:lnTo>
                    <a:pt x="936" y="584"/>
                  </a:lnTo>
                  <a:lnTo>
                    <a:pt x="877" y="667"/>
                  </a:lnTo>
                  <a:close/>
                  <a:moveTo>
                    <a:pt x="90" y="42"/>
                  </a:moveTo>
                  <a:lnTo>
                    <a:pt x="119" y="0"/>
                  </a:lnTo>
                  <a:lnTo>
                    <a:pt x="161" y="30"/>
                  </a:lnTo>
                  <a:lnTo>
                    <a:pt x="132" y="71"/>
                  </a:lnTo>
                  <a:lnTo>
                    <a:pt x="90" y="42"/>
                  </a:lnTo>
                  <a:close/>
                  <a:moveTo>
                    <a:pt x="173" y="101"/>
                  </a:moveTo>
                  <a:lnTo>
                    <a:pt x="113" y="185"/>
                  </a:lnTo>
                  <a:lnTo>
                    <a:pt x="30" y="126"/>
                  </a:lnTo>
                  <a:lnTo>
                    <a:pt x="90" y="42"/>
                  </a:lnTo>
                  <a:lnTo>
                    <a:pt x="173" y="101"/>
                  </a:lnTo>
                  <a:close/>
                  <a:moveTo>
                    <a:pt x="42" y="197"/>
                  </a:moveTo>
                  <a:lnTo>
                    <a:pt x="0" y="168"/>
                  </a:lnTo>
                  <a:lnTo>
                    <a:pt x="30" y="126"/>
                  </a:lnTo>
                  <a:lnTo>
                    <a:pt x="71" y="156"/>
                  </a:lnTo>
                  <a:lnTo>
                    <a:pt x="42" y="197"/>
                  </a:lnTo>
                  <a:close/>
                  <a:moveTo>
                    <a:pt x="101" y="114"/>
                  </a:moveTo>
                  <a:lnTo>
                    <a:pt x="875" y="669"/>
                  </a:lnTo>
                  <a:lnTo>
                    <a:pt x="816" y="752"/>
                  </a:lnTo>
                  <a:lnTo>
                    <a:pt x="42" y="197"/>
                  </a:lnTo>
                  <a:lnTo>
                    <a:pt x="101" y="114"/>
                  </a:lnTo>
                  <a:close/>
                  <a:moveTo>
                    <a:pt x="887" y="740"/>
                  </a:moveTo>
                  <a:lnTo>
                    <a:pt x="858" y="781"/>
                  </a:lnTo>
                  <a:lnTo>
                    <a:pt x="816" y="752"/>
                  </a:lnTo>
                  <a:lnTo>
                    <a:pt x="846" y="710"/>
                  </a:lnTo>
                  <a:lnTo>
                    <a:pt x="887" y="74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90" name="Freeform 18"/>
            <p:cNvSpPr>
              <a:spLocks noEditPoints="1"/>
            </p:cNvSpPr>
            <p:nvPr/>
          </p:nvSpPr>
          <p:spPr bwMode="auto">
            <a:xfrm>
              <a:off x="4045" y="3001"/>
              <a:ext cx="42" cy="34"/>
            </a:xfrm>
            <a:custGeom>
              <a:avLst/>
              <a:gdLst/>
              <a:ahLst/>
              <a:cxnLst>
                <a:cxn ang="0">
                  <a:pos x="70" y="0"/>
                </a:cxn>
                <a:cxn ang="0">
                  <a:pos x="295" y="216"/>
                </a:cxn>
                <a:cxn ang="0">
                  <a:pos x="224" y="289"/>
                </a:cxn>
                <a:cxn ang="0">
                  <a:pos x="0" y="74"/>
                </a:cxn>
                <a:cxn ang="0">
                  <a:pos x="70" y="0"/>
                </a:cxn>
                <a:cxn ang="0">
                  <a:pos x="267" y="302"/>
                </a:cxn>
                <a:cxn ang="0">
                  <a:pos x="242" y="307"/>
                </a:cxn>
                <a:cxn ang="0">
                  <a:pos x="224" y="289"/>
                </a:cxn>
                <a:cxn ang="0">
                  <a:pos x="259" y="253"/>
                </a:cxn>
                <a:cxn ang="0">
                  <a:pos x="267" y="302"/>
                </a:cxn>
                <a:cxn ang="0">
                  <a:pos x="251" y="203"/>
                </a:cxn>
                <a:cxn ang="0">
                  <a:pos x="361" y="184"/>
                </a:cxn>
                <a:cxn ang="0">
                  <a:pos x="378" y="285"/>
                </a:cxn>
                <a:cxn ang="0">
                  <a:pos x="267" y="302"/>
                </a:cxn>
                <a:cxn ang="0">
                  <a:pos x="251" y="203"/>
                </a:cxn>
              </a:cxnLst>
              <a:rect l="0" t="0" r="r" b="b"/>
              <a:pathLst>
                <a:path w="378" h="307">
                  <a:moveTo>
                    <a:pt x="70" y="0"/>
                  </a:moveTo>
                  <a:lnTo>
                    <a:pt x="295" y="216"/>
                  </a:lnTo>
                  <a:lnTo>
                    <a:pt x="224" y="289"/>
                  </a:lnTo>
                  <a:lnTo>
                    <a:pt x="0" y="74"/>
                  </a:lnTo>
                  <a:lnTo>
                    <a:pt x="70" y="0"/>
                  </a:lnTo>
                  <a:close/>
                  <a:moveTo>
                    <a:pt x="267" y="302"/>
                  </a:moveTo>
                  <a:lnTo>
                    <a:pt x="242" y="307"/>
                  </a:lnTo>
                  <a:lnTo>
                    <a:pt x="224" y="289"/>
                  </a:lnTo>
                  <a:lnTo>
                    <a:pt x="259" y="253"/>
                  </a:lnTo>
                  <a:lnTo>
                    <a:pt x="267" y="302"/>
                  </a:lnTo>
                  <a:close/>
                  <a:moveTo>
                    <a:pt x="251" y="203"/>
                  </a:moveTo>
                  <a:lnTo>
                    <a:pt x="361" y="184"/>
                  </a:lnTo>
                  <a:lnTo>
                    <a:pt x="378" y="285"/>
                  </a:lnTo>
                  <a:lnTo>
                    <a:pt x="267" y="302"/>
                  </a:lnTo>
                  <a:lnTo>
                    <a:pt x="251" y="20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91" name="Rectangle 19"/>
            <p:cNvSpPr>
              <a:spLocks noChangeArrowheads="1"/>
            </p:cNvSpPr>
            <p:nvPr/>
          </p:nvSpPr>
          <p:spPr bwMode="auto">
            <a:xfrm>
              <a:off x="3738" y="3401"/>
              <a:ext cx="72" cy="176"/>
            </a:xfrm>
            <a:prstGeom prst="rect">
              <a:avLst/>
            </a:prstGeom>
            <a:solidFill>
              <a:srgbClr val="4D494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92" name="Freeform 20"/>
            <p:cNvSpPr>
              <a:spLocks noEditPoints="1"/>
            </p:cNvSpPr>
            <p:nvPr/>
          </p:nvSpPr>
          <p:spPr bwMode="auto">
            <a:xfrm>
              <a:off x="3733" y="3395"/>
              <a:ext cx="83" cy="188"/>
            </a:xfrm>
            <a:custGeom>
              <a:avLst/>
              <a:gdLst/>
              <a:ahLst/>
              <a:cxnLst>
                <a:cxn ang="0">
                  <a:pos x="0" y="1641"/>
                </a:cxn>
                <a:cxn ang="0">
                  <a:pos x="0" y="52"/>
                </a:cxn>
                <a:cxn ang="0">
                  <a:pos x="102" y="52"/>
                </a:cxn>
                <a:cxn ang="0">
                  <a:pos x="102" y="1641"/>
                </a:cxn>
                <a:cxn ang="0">
                  <a:pos x="0" y="1641"/>
                </a:cxn>
                <a:cxn ang="0">
                  <a:pos x="0" y="52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51" y="52"/>
                </a:cxn>
                <a:cxn ang="0">
                  <a:pos x="0" y="52"/>
                </a:cxn>
                <a:cxn ang="0">
                  <a:pos x="51" y="0"/>
                </a:cxn>
                <a:cxn ang="0">
                  <a:pos x="698" y="0"/>
                </a:cxn>
                <a:cxn ang="0">
                  <a:pos x="698" y="103"/>
                </a:cxn>
                <a:cxn ang="0">
                  <a:pos x="51" y="103"/>
                </a:cxn>
                <a:cxn ang="0">
                  <a:pos x="51" y="0"/>
                </a:cxn>
                <a:cxn ang="0">
                  <a:pos x="698" y="0"/>
                </a:cxn>
                <a:cxn ang="0">
                  <a:pos x="750" y="0"/>
                </a:cxn>
                <a:cxn ang="0">
                  <a:pos x="750" y="52"/>
                </a:cxn>
                <a:cxn ang="0">
                  <a:pos x="698" y="52"/>
                </a:cxn>
                <a:cxn ang="0">
                  <a:pos x="698" y="0"/>
                </a:cxn>
                <a:cxn ang="0">
                  <a:pos x="750" y="52"/>
                </a:cxn>
                <a:cxn ang="0">
                  <a:pos x="750" y="1641"/>
                </a:cxn>
                <a:cxn ang="0">
                  <a:pos x="648" y="1641"/>
                </a:cxn>
                <a:cxn ang="0">
                  <a:pos x="648" y="52"/>
                </a:cxn>
                <a:cxn ang="0">
                  <a:pos x="750" y="52"/>
                </a:cxn>
                <a:cxn ang="0">
                  <a:pos x="750" y="1641"/>
                </a:cxn>
                <a:cxn ang="0">
                  <a:pos x="750" y="1693"/>
                </a:cxn>
                <a:cxn ang="0">
                  <a:pos x="698" y="1693"/>
                </a:cxn>
                <a:cxn ang="0">
                  <a:pos x="698" y="1641"/>
                </a:cxn>
                <a:cxn ang="0">
                  <a:pos x="750" y="1641"/>
                </a:cxn>
                <a:cxn ang="0">
                  <a:pos x="698" y="1693"/>
                </a:cxn>
                <a:cxn ang="0">
                  <a:pos x="51" y="1693"/>
                </a:cxn>
                <a:cxn ang="0">
                  <a:pos x="51" y="1591"/>
                </a:cxn>
                <a:cxn ang="0">
                  <a:pos x="698" y="1591"/>
                </a:cxn>
                <a:cxn ang="0">
                  <a:pos x="698" y="1693"/>
                </a:cxn>
                <a:cxn ang="0">
                  <a:pos x="51" y="1693"/>
                </a:cxn>
                <a:cxn ang="0">
                  <a:pos x="0" y="1693"/>
                </a:cxn>
                <a:cxn ang="0">
                  <a:pos x="0" y="1641"/>
                </a:cxn>
                <a:cxn ang="0">
                  <a:pos x="51" y="1641"/>
                </a:cxn>
                <a:cxn ang="0">
                  <a:pos x="51" y="1693"/>
                </a:cxn>
              </a:cxnLst>
              <a:rect l="0" t="0" r="r" b="b"/>
              <a:pathLst>
                <a:path w="750" h="1693">
                  <a:moveTo>
                    <a:pt x="0" y="1641"/>
                  </a:moveTo>
                  <a:lnTo>
                    <a:pt x="0" y="52"/>
                  </a:lnTo>
                  <a:lnTo>
                    <a:pt x="102" y="52"/>
                  </a:lnTo>
                  <a:lnTo>
                    <a:pt x="102" y="1641"/>
                  </a:lnTo>
                  <a:lnTo>
                    <a:pt x="0" y="1641"/>
                  </a:lnTo>
                  <a:close/>
                  <a:moveTo>
                    <a:pt x="0" y="52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51" y="52"/>
                  </a:lnTo>
                  <a:lnTo>
                    <a:pt x="0" y="52"/>
                  </a:lnTo>
                  <a:close/>
                  <a:moveTo>
                    <a:pt x="51" y="0"/>
                  </a:moveTo>
                  <a:lnTo>
                    <a:pt x="698" y="0"/>
                  </a:lnTo>
                  <a:lnTo>
                    <a:pt x="698" y="103"/>
                  </a:lnTo>
                  <a:lnTo>
                    <a:pt x="51" y="103"/>
                  </a:lnTo>
                  <a:lnTo>
                    <a:pt x="51" y="0"/>
                  </a:lnTo>
                  <a:close/>
                  <a:moveTo>
                    <a:pt x="698" y="0"/>
                  </a:moveTo>
                  <a:lnTo>
                    <a:pt x="750" y="0"/>
                  </a:lnTo>
                  <a:lnTo>
                    <a:pt x="750" y="52"/>
                  </a:lnTo>
                  <a:lnTo>
                    <a:pt x="698" y="52"/>
                  </a:lnTo>
                  <a:lnTo>
                    <a:pt x="698" y="0"/>
                  </a:lnTo>
                  <a:close/>
                  <a:moveTo>
                    <a:pt x="750" y="52"/>
                  </a:moveTo>
                  <a:lnTo>
                    <a:pt x="750" y="1641"/>
                  </a:lnTo>
                  <a:lnTo>
                    <a:pt x="648" y="1641"/>
                  </a:lnTo>
                  <a:lnTo>
                    <a:pt x="648" y="52"/>
                  </a:lnTo>
                  <a:lnTo>
                    <a:pt x="750" y="52"/>
                  </a:lnTo>
                  <a:close/>
                  <a:moveTo>
                    <a:pt x="750" y="1641"/>
                  </a:moveTo>
                  <a:lnTo>
                    <a:pt x="750" y="1693"/>
                  </a:lnTo>
                  <a:lnTo>
                    <a:pt x="698" y="1693"/>
                  </a:lnTo>
                  <a:lnTo>
                    <a:pt x="698" y="1641"/>
                  </a:lnTo>
                  <a:lnTo>
                    <a:pt x="750" y="1641"/>
                  </a:lnTo>
                  <a:close/>
                  <a:moveTo>
                    <a:pt x="698" y="1693"/>
                  </a:moveTo>
                  <a:lnTo>
                    <a:pt x="51" y="1693"/>
                  </a:lnTo>
                  <a:lnTo>
                    <a:pt x="51" y="1591"/>
                  </a:lnTo>
                  <a:lnTo>
                    <a:pt x="698" y="1591"/>
                  </a:lnTo>
                  <a:lnTo>
                    <a:pt x="698" y="1693"/>
                  </a:lnTo>
                  <a:close/>
                  <a:moveTo>
                    <a:pt x="51" y="1693"/>
                  </a:moveTo>
                  <a:lnTo>
                    <a:pt x="0" y="1693"/>
                  </a:lnTo>
                  <a:lnTo>
                    <a:pt x="0" y="1641"/>
                  </a:lnTo>
                  <a:lnTo>
                    <a:pt x="51" y="1641"/>
                  </a:lnTo>
                  <a:lnTo>
                    <a:pt x="51" y="169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93" name="Rectangle 21"/>
            <p:cNvSpPr>
              <a:spLocks noChangeArrowheads="1"/>
            </p:cNvSpPr>
            <p:nvPr/>
          </p:nvSpPr>
          <p:spPr bwMode="auto">
            <a:xfrm>
              <a:off x="3896" y="2846"/>
              <a:ext cx="73" cy="60"/>
            </a:xfrm>
            <a:prstGeom prst="rect">
              <a:avLst/>
            </a:prstGeom>
            <a:solidFill>
              <a:srgbClr val="AAA9A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94" name="Freeform 22"/>
            <p:cNvSpPr>
              <a:spLocks noEditPoints="1"/>
            </p:cNvSpPr>
            <p:nvPr/>
          </p:nvSpPr>
          <p:spPr bwMode="auto">
            <a:xfrm>
              <a:off x="3891" y="2840"/>
              <a:ext cx="84" cy="72"/>
            </a:xfrm>
            <a:custGeom>
              <a:avLst/>
              <a:gdLst/>
              <a:ahLst/>
              <a:cxnLst>
                <a:cxn ang="0">
                  <a:pos x="0" y="596"/>
                </a:cxn>
                <a:cxn ang="0">
                  <a:pos x="0" y="51"/>
                </a:cxn>
                <a:cxn ang="0">
                  <a:pos x="101" y="51"/>
                </a:cxn>
                <a:cxn ang="0">
                  <a:pos x="101" y="596"/>
                </a:cxn>
                <a:cxn ang="0">
                  <a:pos x="0" y="596"/>
                </a:cxn>
                <a:cxn ang="0">
                  <a:pos x="0" y="51"/>
                </a:cxn>
                <a:cxn ang="0">
                  <a:pos x="0" y="0"/>
                </a:cxn>
                <a:cxn ang="0">
                  <a:pos x="50" y="0"/>
                </a:cxn>
                <a:cxn ang="0">
                  <a:pos x="50" y="51"/>
                </a:cxn>
                <a:cxn ang="0">
                  <a:pos x="0" y="51"/>
                </a:cxn>
                <a:cxn ang="0">
                  <a:pos x="50" y="0"/>
                </a:cxn>
                <a:cxn ang="0">
                  <a:pos x="704" y="0"/>
                </a:cxn>
                <a:cxn ang="0">
                  <a:pos x="704" y="102"/>
                </a:cxn>
                <a:cxn ang="0">
                  <a:pos x="50" y="102"/>
                </a:cxn>
                <a:cxn ang="0">
                  <a:pos x="50" y="0"/>
                </a:cxn>
                <a:cxn ang="0">
                  <a:pos x="704" y="0"/>
                </a:cxn>
                <a:cxn ang="0">
                  <a:pos x="756" y="0"/>
                </a:cxn>
                <a:cxn ang="0">
                  <a:pos x="756" y="51"/>
                </a:cxn>
                <a:cxn ang="0">
                  <a:pos x="704" y="51"/>
                </a:cxn>
                <a:cxn ang="0">
                  <a:pos x="704" y="0"/>
                </a:cxn>
                <a:cxn ang="0">
                  <a:pos x="756" y="51"/>
                </a:cxn>
                <a:cxn ang="0">
                  <a:pos x="756" y="596"/>
                </a:cxn>
                <a:cxn ang="0">
                  <a:pos x="654" y="596"/>
                </a:cxn>
                <a:cxn ang="0">
                  <a:pos x="654" y="51"/>
                </a:cxn>
                <a:cxn ang="0">
                  <a:pos x="756" y="51"/>
                </a:cxn>
                <a:cxn ang="0">
                  <a:pos x="756" y="596"/>
                </a:cxn>
                <a:cxn ang="0">
                  <a:pos x="756" y="646"/>
                </a:cxn>
                <a:cxn ang="0">
                  <a:pos x="704" y="646"/>
                </a:cxn>
                <a:cxn ang="0">
                  <a:pos x="704" y="596"/>
                </a:cxn>
                <a:cxn ang="0">
                  <a:pos x="756" y="596"/>
                </a:cxn>
                <a:cxn ang="0">
                  <a:pos x="704" y="646"/>
                </a:cxn>
                <a:cxn ang="0">
                  <a:pos x="50" y="646"/>
                </a:cxn>
                <a:cxn ang="0">
                  <a:pos x="50" y="545"/>
                </a:cxn>
                <a:cxn ang="0">
                  <a:pos x="704" y="545"/>
                </a:cxn>
                <a:cxn ang="0">
                  <a:pos x="704" y="646"/>
                </a:cxn>
                <a:cxn ang="0">
                  <a:pos x="50" y="646"/>
                </a:cxn>
                <a:cxn ang="0">
                  <a:pos x="0" y="646"/>
                </a:cxn>
                <a:cxn ang="0">
                  <a:pos x="0" y="596"/>
                </a:cxn>
                <a:cxn ang="0">
                  <a:pos x="50" y="596"/>
                </a:cxn>
                <a:cxn ang="0">
                  <a:pos x="50" y="646"/>
                </a:cxn>
              </a:cxnLst>
              <a:rect l="0" t="0" r="r" b="b"/>
              <a:pathLst>
                <a:path w="756" h="646">
                  <a:moveTo>
                    <a:pt x="0" y="596"/>
                  </a:moveTo>
                  <a:lnTo>
                    <a:pt x="0" y="51"/>
                  </a:lnTo>
                  <a:lnTo>
                    <a:pt x="101" y="51"/>
                  </a:lnTo>
                  <a:lnTo>
                    <a:pt x="101" y="596"/>
                  </a:lnTo>
                  <a:lnTo>
                    <a:pt x="0" y="596"/>
                  </a:lnTo>
                  <a:close/>
                  <a:moveTo>
                    <a:pt x="0" y="51"/>
                  </a:moveTo>
                  <a:lnTo>
                    <a:pt x="0" y="0"/>
                  </a:lnTo>
                  <a:lnTo>
                    <a:pt x="50" y="0"/>
                  </a:lnTo>
                  <a:lnTo>
                    <a:pt x="50" y="51"/>
                  </a:lnTo>
                  <a:lnTo>
                    <a:pt x="0" y="51"/>
                  </a:lnTo>
                  <a:close/>
                  <a:moveTo>
                    <a:pt x="50" y="0"/>
                  </a:moveTo>
                  <a:lnTo>
                    <a:pt x="704" y="0"/>
                  </a:lnTo>
                  <a:lnTo>
                    <a:pt x="704" y="102"/>
                  </a:lnTo>
                  <a:lnTo>
                    <a:pt x="50" y="102"/>
                  </a:lnTo>
                  <a:lnTo>
                    <a:pt x="50" y="0"/>
                  </a:lnTo>
                  <a:close/>
                  <a:moveTo>
                    <a:pt x="704" y="0"/>
                  </a:moveTo>
                  <a:lnTo>
                    <a:pt x="756" y="0"/>
                  </a:lnTo>
                  <a:lnTo>
                    <a:pt x="756" y="51"/>
                  </a:lnTo>
                  <a:lnTo>
                    <a:pt x="704" y="51"/>
                  </a:lnTo>
                  <a:lnTo>
                    <a:pt x="704" y="0"/>
                  </a:lnTo>
                  <a:close/>
                  <a:moveTo>
                    <a:pt x="756" y="51"/>
                  </a:moveTo>
                  <a:lnTo>
                    <a:pt x="756" y="596"/>
                  </a:lnTo>
                  <a:lnTo>
                    <a:pt x="654" y="596"/>
                  </a:lnTo>
                  <a:lnTo>
                    <a:pt x="654" y="51"/>
                  </a:lnTo>
                  <a:lnTo>
                    <a:pt x="756" y="51"/>
                  </a:lnTo>
                  <a:close/>
                  <a:moveTo>
                    <a:pt x="756" y="596"/>
                  </a:moveTo>
                  <a:lnTo>
                    <a:pt x="756" y="646"/>
                  </a:lnTo>
                  <a:lnTo>
                    <a:pt x="704" y="646"/>
                  </a:lnTo>
                  <a:lnTo>
                    <a:pt x="704" y="596"/>
                  </a:lnTo>
                  <a:lnTo>
                    <a:pt x="756" y="596"/>
                  </a:lnTo>
                  <a:close/>
                  <a:moveTo>
                    <a:pt x="704" y="646"/>
                  </a:moveTo>
                  <a:lnTo>
                    <a:pt x="50" y="646"/>
                  </a:lnTo>
                  <a:lnTo>
                    <a:pt x="50" y="545"/>
                  </a:lnTo>
                  <a:lnTo>
                    <a:pt x="704" y="545"/>
                  </a:lnTo>
                  <a:lnTo>
                    <a:pt x="704" y="646"/>
                  </a:lnTo>
                  <a:close/>
                  <a:moveTo>
                    <a:pt x="50" y="646"/>
                  </a:moveTo>
                  <a:lnTo>
                    <a:pt x="0" y="646"/>
                  </a:lnTo>
                  <a:lnTo>
                    <a:pt x="0" y="596"/>
                  </a:lnTo>
                  <a:lnTo>
                    <a:pt x="50" y="596"/>
                  </a:lnTo>
                  <a:lnTo>
                    <a:pt x="50" y="646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95" name="Rectangle 23"/>
            <p:cNvSpPr>
              <a:spLocks noChangeArrowheads="1"/>
            </p:cNvSpPr>
            <p:nvPr/>
          </p:nvSpPr>
          <p:spPr bwMode="auto">
            <a:xfrm>
              <a:off x="3877" y="2868"/>
              <a:ext cx="19" cy="18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96" name="Freeform 24"/>
            <p:cNvSpPr>
              <a:spLocks noEditPoints="1"/>
            </p:cNvSpPr>
            <p:nvPr/>
          </p:nvSpPr>
          <p:spPr bwMode="auto">
            <a:xfrm>
              <a:off x="3872" y="2862"/>
              <a:ext cx="29" cy="29"/>
            </a:xfrm>
            <a:custGeom>
              <a:avLst/>
              <a:gdLst/>
              <a:ahLst/>
              <a:cxnLst>
                <a:cxn ang="0">
                  <a:pos x="166" y="211"/>
                </a:cxn>
                <a:cxn ang="0">
                  <a:pos x="166" y="50"/>
                </a:cxn>
                <a:cxn ang="0">
                  <a:pos x="268" y="50"/>
                </a:cxn>
                <a:cxn ang="0">
                  <a:pos x="268" y="211"/>
                </a:cxn>
                <a:cxn ang="0">
                  <a:pos x="166" y="211"/>
                </a:cxn>
                <a:cxn ang="0">
                  <a:pos x="218" y="0"/>
                </a:cxn>
                <a:cxn ang="0">
                  <a:pos x="268" y="0"/>
                </a:cxn>
                <a:cxn ang="0">
                  <a:pos x="268" y="50"/>
                </a:cxn>
                <a:cxn ang="0">
                  <a:pos x="218" y="50"/>
                </a:cxn>
                <a:cxn ang="0">
                  <a:pos x="218" y="0"/>
                </a:cxn>
                <a:cxn ang="0">
                  <a:pos x="218" y="102"/>
                </a:cxn>
                <a:cxn ang="0">
                  <a:pos x="50" y="102"/>
                </a:cxn>
                <a:cxn ang="0">
                  <a:pos x="50" y="0"/>
                </a:cxn>
                <a:cxn ang="0">
                  <a:pos x="218" y="0"/>
                </a:cxn>
                <a:cxn ang="0">
                  <a:pos x="218" y="102"/>
                </a:cxn>
                <a:cxn ang="0">
                  <a:pos x="0" y="50"/>
                </a:cxn>
                <a:cxn ang="0">
                  <a:pos x="0" y="0"/>
                </a:cxn>
                <a:cxn ang="0">
                  <a:pos x="50" y="0"/>
                </a:cxn>
                <a:cxn ang="0">
                  <a:pos x="50" y="50"/>
                </a:cxn>
                <a:cxn ang="0">
                  <a:pos x="0" y="50"/>
                </a:cxn>
                <a:cxn ang="0">
                  <a:pos x="102" y="50"/>
                </a:cxn>
                <a:cxn ang="0">
                  <a:pos x="102" y="211"/>
                </a:cxn>
                <a:cxn ang="0">
                  <a:pos x="0" y="211"/>
                </a:cxn>
                <a:cxn ang="0">
                  <a:pos x="0" y="50"/>
                </a:cxn>
                <a:cxn ang="0">
                  <a:pos x="102" y="50"/>
                </a:cxn>
                <a:cxn ang="0">
                  <a:pos x="50" y="261"/>
                </a:cxn>
                <a:cxn ang="0">
                  <a:pos x="0" y="261"/>
                </a:cxn>
                <a:cxn ang="0">
                  <a:pos x="0" y="211"/>
                </a:cxn>
                <a:cxn ang="0">
                  <a:pos x="50" y="211"/>
                </a:cxn>
                <a:cxn ang="0">
                  <a:pos x="50" y="261"/>
                </a:cxn>
                <a:cxn ang="0">
                  <a:pos x="50" y="160"/>
                </a:cxn>
                <a:cxn ang="0">
                  <a:pos x="218" y="160"/>
                </a:cxn>
                <a:cxn ang="0">
                  <a:pos x="218" y="261"/>
                </a:cxn>
                <a:cxn ang="0">
                  <a:pos x="50" y="261"/>
                </a:cxn>
                <a:cxn ang="0">
                  <a:pos x="50" y="160"/>
                </a:cxn>
                <a:cxn ang="0">
                  <a:pos x="268" y="211"/>
                </a:cxn>
                <a:cxn ang="0">
                  <a:pos x="268" y="261"/>
                </a:cxn>
                <a:cxn ang="0">
                  <a:pos x="218" y="261"/>
                </a:cxn>
                <a:cxn ang="0">
                  <a:pos x="218" y="211"/>
                </a:cxn>
                <a:cxn ang="0">
                  <a:pos x="268" y="211"/>
                </a:cxn>
              </a:cxnLst>
              <a:rect l="0" t="0" r="r" b="b"/>
              <a:pathLst>
                <a:path w="268" h="261">
                  <a:moveTo>
                    <a:pt x="166" y="211"/>
                  </a:moveTo>
                  <a:lnTo>
                    <a:pt x="166" y="50"/>
                  </a:lnTo>
                  <a:lnTo>
                    <a:pt x="268" y="50"/>
                  </a:lnTo>
                  <a:lnTo>
                    <a:pt x="268" y="211"/>
                  </a:lnTo>
                  <a:lnTo>
                    <a:pt x="166" y="211"/>
                  </a:lnTo>
                  <a:close/>
                  <a:moveTo>
                    <a:pt x="218" y="0"/>
                  </a:moveTo>
                  <a:lnTo>
                    <a:pt x="268" y="0"/>
                  </a:lnTo>
                  <a:lnTo>
                    <a:pt x="268" y="50"/>
                  </a:lnTo>
                  <a:lnTo>
                    <a:pt x="218" y="50"/>
                  </a:lnTo>
                  <a:lnTo>
                    <a:pt x="218" y="0"/>
                  </a:lnTo>
                  <a:close/>
                  <a:moveTo>
                    <a:pt x="218" y="102"/>
                  </a:moveTo>
                  <a:lnTo>
                    <a:pt x="50" y="102"/>
                  </a:lnTo>
                  <a:lnTo>
                    <a:pt x="50" y="0"/>
                  </a:lnTo>
                  <a:lnTo>
                    <a:pt x="218" y="0"/>
                  </a:lnTo>
                  <a:lnTo>
                    <a:pt x="218" y="102"/>
                  </a:lnTo>
                  <a:close/>
                  <a:moveTo>
                    <a:pt x="0" y="50"/>
                  </a:moveTo>
                  <a:lnTo>
                    <a:pt x="0" y="0"/>
                  </a:lnTo>
                  <a:lnTo>
                    <a:pt x="50" y="0"/>
                  </a:lnTo>
                  <a:lnTo>
                    <a:pt x="50" y="50"/>
                  </a:lnTo>
                  <a:lnTo>
                    <a:pt x="0" y="50"/>
                  </a:lnTo>
                  <a:close/>
                  <a:moveTo>
                    <a:pt x="102" y="50"/>
                  </a:moveTo>
                  <a:lnTo>
                    <a:pt x="102" y="211"/>
                  </a:lnTo>
                  <a:lnTo>
                    <a:pt x="0" y="211"/>
                  </a:lnTo>
                  <a:lnTo>
                    <a:pt x="0" y="50"/>
                  </a:lnTo>
                  <a:lnTo>
                    <a:pt x="102" y="50"/>
                  </a:lnTo>
                  <a:close/>
                  <a:moveTo>
                    <a:pt x="50" y="261"/>
                  </a:moveTo>
                  <a:lnTo>
                    <a:pt x="0" y="261"/>
                  </a:lnTo>
                  <a:lnTo>
                    <a:pt x="0" y="211"/>
                  </a:lnTo>
                  <a:lnTo>
                    <a:pt x="50" y="211"/>
                  </a:lnTo>
                  <a:lnTo>
                    <a:pt x="50" y="261"/>
                  </a:lnTo>
                  <a:close/>
                  <a:moveTo>
                    <a:pt x="50" y="160"/>
                  </a:moveTo>
                  <a:lnTo>
                    <a:pt x="218" y="160"/>
                  </a:lnTo>
                  <a:lnTo>
                    <a:pt x="218" y="261"/>
                  </a:lnTo>
                  <a:lnTo>
                    <a:pt x="50" y="261"/>
                  </a:lnTo>
                  <a:lnTo>
                    <a:pt x="50" y="160"/>
                  </a:lnTo>
                  <a:close/>
                  <a:moveTo>
                    <a:pt x="268" y="211"/>
                  </a:moveTo>
                  <a:lnTo>
                    <a:pt x="268" y="261"/>
                  </a:lnTo>
                  <a:lnTo>
                    <a:pt x="218" y="261"/>
                  </a:lnTo>
                  <a:lnTo>
                    <a:pt x="218" y="211"/>
                  </a:lnTo>
                  <a:lnTo>
                    <a:pt x="268" y="2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97" name="Rectangle 25"/>
            <p:cNvSpPr>
              <a:spLocks noChangeArrowheads="1"/>
            </p:cNvSpPr>
            <p:nvPr/>
          </p:nvSpPr>
          <p:spPr bwMode="auto">
            <a:xfrm>
              <a:off x="4924" y="2830"/>
              <a:ext cx="387" cy="870"/>
            </a:xfrm>
            <a:prstGeom prst="rect">
              <a:avLst/>
            </a:prstGeom>
            <a:solidFill>
              <a:srgbClr val="AAA9A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98" name="Freeform 26"/>
            <p:cNvSpPr>
              <a:spLocks noEditPoints="1"/>
            </p:cNvSpPr>
            <p:nvPr/>
          </p:nvSpPr>
          <p:spPr bwMode="auto">
            <a:xfrm>
              <a:off x="4918" y="2825"/>
              <a:ext cx="399" cy="880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3534" y="0"/>
                </a:cxn>
                <a:cxn ang="0">
                  <a:pos x="3534" y="102"/>
                </a:cxn>
                <a:cxn ang="0">
                  <a:pos x="51" y="102"/>
                </a:cxn>
                <a:cxn ang="0">
                  <a:pos x="51" y="0"/>
                </a:cxn>
                <a:cxn ang="0">
                  <a:pos x="3534" y="0"/>
                </a:cxn>
                <a:cxn ang="0">
                  <a:pos x="3585" y="0"/>
                </a:cxn>
                <a:cxn ang="0">
                  <a:pos x="3585" y="50"/>
                </a:cxn>
                <a:cxn ang="0">
                  <a:pos x="3534" y="50"/>
                </a:cxn>
                <a:cxn ang="0">
                  <a:pos x="3534" y="0"/>
                </a:cxn>
                <a:cxn ang="0">
                  <a:pos x="3585" y="50"/>
                </a:cxn>
                <a:cxn ang="0">
                  <a:pos x="3585" y="7873"/>
                </a:cxn>
                <a:cxn ang="0">
                  <a:pos x="3483" y="7873"/>
                </a:cxn>
                <a:cxn ang="0">
                  <a:pos x="3483" y="50"/>
                </a:cxn>
                <a:cxn ang="0">
                  <a:pos x="3585" y="50"/>
                </a:cxn>
                <a:cxn ang="0">
                  <a:pos x="3585" y="7873"/>
                </a:cxn>
                <a:cxn ang="0">
                  <a:pos x="3585" y="7924"/>
                </a:cxn>
                <a:cxn ang="0">
                  <a:pos x="3534" y="7924"/>
                </a:cxn>
                <a:cxn ang="0">
                  <a:pos x="3534" y="7873"/>
                </a:cxn>
                <a:cxn ang="0">
                  <a:pos x="3585" y="7873"/>
                </a:cxn>
                <a:cxn ang="0">
                  <a:pos x="3534" y="7924"/>
                </a:cxn>
                <a:cxn ang="0">
                  <a:pos x="51" y="7924"/>
                </a:cxn>
                <a:cxn ang="0">
                  <a:pos x="51" y="7822"/>
                </a:cxn>
                <a:cxn ang="0">
                  <a:pos x="3534" y="7822"/>
                </a:cxn>
                <a:cxn ang="0">
                  <a:pos x="3534" y="7924"/>
                </a:cxn>
                <a:cxn ang="0">
                  <a:pos x="51" y="7924"/>
                </a:cxn>
                <a:cxn ang="0">
                  <a:pos x="0" y="7924"/>
                </a:cxn>
                <a:cxn ang="0">
                  <a:pos x="0" y="7873"/>
                </a:cxn>
                <a:cxn ang="0">
                  <a:pos x="51" y="7873"/>
                </a:cxn>
                <a:cxn ang="0">
                  <a:pos x="51" y="7924"/>
                </a:cxn>
                <a:cxn ang="0">
                  <a:pos x="0" y="7873"/>
                </a:cxn>
                <a:cxn ang="0">
                  <a:pos x="0" y="50"/>
                </a:cxn>
                <a:cxn ang="0">
                  <a:pos x="102" y="50"/>
                </a:cxn>
                <a:cxn ang="0">
                  <a:pos x="102" y="7873"/>
                </a:cxn>
                <a:cxn ang="0">
                  <a:pos x="0" y="7873"/>
                </a:cxn>
                <a:cxn ang="0">
                  <a:pos x="0" y="50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51" y="50"/>
                </a:cxn>
                <a:cxn ang="0">
                  <a:pos x="0" y="50"/>
                </a:cxn>
              </a:cxnLst>
              <a:rect l="0" t="0" r="r" b="b"/>
              <a:pathLst>
                <a:path w="3585" h="7924">
                  <a:moveTo>
                    <a:pt x="51" y="0"/>
                  </a:moveTo>
                  <a:lnTo>
                    <a:pt x="3534" y="0"/>
                  </a:lnTo>
                  <a:lnTo>
                    <a:pt x="3534" y="102"/>
                  </a:lnTo>
                  <a:lnTo>
                    <a:pt x="51" y="102"/>
                  </a:lnTo>
                  <a:lnTo>
                    <a:pt x="51" y="0"/>
                  </a:lnTo>
                  <a:close/>
                  <a:moveTo>
                    <a:pt x="3534" y="0"/>
                  </a:moveTo>
                  <a:lnTo>
                    <a:pt x="3585" y="0"/>
                  </a:lnTo>
                  <a:lnTo>
                    <a:pt x="3585" y="50"/>
                  </a:lnTo>
                  <a:lnTo>
                    <a:pt x="3534" y="50"/>
                  </a:lnTo>
                  <a:lnTo>
                    <a:pt x="3534" y="0"/>
                  </a:lnTo>
                  <a:close/>
                  <a:moveTo>
                    <a:pt x="3585" y="50"/>
                  </a:moveTo>
                  <a:lnTo>
                    <a:pt x="3585" y="7873"/>
                  </a:lnTo>
                  <a:lnTo>
                    <a:pt x="3483" y="7873"/>
                  </a:lnTo>
                  <a:lnTo>
                    <a:pt x="3483" y="50"/>
                  </a:lnTo>
                  <a:lnTo>
                    <a:pt x="3585" y="50"/>
                  </a:lnTo>
                  <a:close/>
                  <a:moveTo>
                    <a:pt x="3585" y="7873"/>
                  </a:moveTo>
                  <a:lnTo>
                    <a:pt x="3585" y="7924"/>
                  </a:lnTo>
                  <a:lnTo>
                    <a:pt x="3534" y="7924"/>
                  </a:lnTo>
                  <a:lnTo>
                    <a:pt x="3534" y="7873"/>
                  </a:lnTo>
                  <a:lnTo>
                    <a:pt x="3585" y="7873"/>
                  </a:lnTo>
                  <a:close/>
                  <a:moveTo>
                    <a:pt x="3534" y="7924"/>
                  </a:moveTo>
                  <a:lnTo>
                    <a:pt x="51" y="7924"/>
                  </a:lnTo>
                  <a:lnTo>
                    <a:pt x="51" y="7822"/>
                  </a:lnTo>
                  <a:lnTo>
                    <a:pt x="3534" y="7822"/>
                  </a:lnTo>
                  <a:lnTo>
                    <a:pt x="3534" y="7924"/>
                  </a:lnTo>
                  <a:close/>
                  <a:moveTo>
                    <a:pt x="51" y="7924"/>
                  </a:moveTo>
                  <a:lnTo>
                    <a:pt x="0" y="7924"/>
                  </a:lnTo>
                  <a:lnTo>
                    <a:pt x="0" y="7873"/>
                  </a:lnTo>
                  <a:lnTo>
                    <a:pt x="51" y="7873"/>
                  </a:lnTo>
                  <a:lnTo>
                    <a:pt x="51" y="7924"/>
                  </a:lnTo>
                  <a:close/>
                  <a:moveTo>
                    <a:pt x="0" y="7873"/>
                  </a:moveTo>
                  <a:lnTo>
                    <a:pt x="0" y="50"/>
                  </a:lnTo>
                  <a:lnTo>
                    <a:pt x="102" y="50"/>
                  </a:lnTo>
                  <a:lnTo>
                    <a:pt x="102" y="7873"/>
                  </a:lnTo>
                  <a:lnTo>
                    <a:pt x="0" y="7873"/>
                  </a:lnTo>
                  <a:close/>
                  <a:moveTo>
                    <a:pt x="0" y="50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51" y="5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99" name="Rectangle 27"/>
            <p:cNvSpPr>
              <a:spLocks noChangeArrowheads="1"/>
            </p:cNvSpPr>
            <p:nvPr/>
          </p:nvSpPr>
          <p:spPr bwMode="auto">
            <a:xfrm>
              <a:off x="5431" y="2825"/>
              <a:ext cx="23" cy="11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00" name="Rectangle 28"/>
            <p:cNvSpPr>
              <a:spLocks noChangeArrowheads="1"/>
            </p:cNvSpPr>
            <p:nvPr/>
          </p:nvSpPr>
          <p:spPr bwMode="auto">
            <a:xfrm>
              <a:off x="5465" y="2825"/>
              <a:ext cx="23" cy="11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01" name="Rectangle 29"/>
            <p:cNvSpPr>
              <a:spLocks noChangeArrowheads="1"/>
            </p:cNvSpPr>
            <p:nvPr/>
          </p:nvSpPr>
          <p:spPr bwMode="auto">
            <a:xfrm>
              <a:off x="5499" y="2825"/>
              <a:ext cx="23" cy="11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02" name="Rectangle 30"/>
            <p:cNvSpPr>
              <a:spLocks noChangeArrowheads="1"/>
            </p:cNvSpPr>
            <p:nvPr/>
          </p:nvSpPr>
          <p:spPr bwMode="auto">
            <a:xfrm>
              <a:off x="5533" y="2825"/>
              <a:ext cx="23" cy="11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03" name="Rectangle 31"/>
            <p:cNvSpPr>
              <a:spLocks noChangeArrowheads="1"/>
            </p:cNvSpPr>
            <p:nvPr/>
          </p:nvSpPr>
          <p:spPr bwMode="auto">
            <a:xfrm>
              <a:off x="5567" y="2825"/>
              <a:ext cx="23" cy="11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04" name="Rectangle 32"/>
            <p:cNvSpPr>
              <a:spLocks noChangeArrowheads="1"/>
            </p:cNvSpPr>
            <p:nvPr/>
          </p:nvSpPr>
          <p:spPr bwMode="auto">
            <a:xfrm>
              <a:off x="5601" y="2825"/>
              <a:ext cx="23" cy="11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05" name="Freeform 33"/>
            <p:cNvSpPr>
              <a:spLocks/>
            </p:cNvSpPr>
            <p:nvPr/>
          </p:nvSpPr>
          <p:spPr bwMode="auto">
            <a:xfrm>
              <a:off x="5635" y="2825"/>
              <a:ext cx="6" cy="11"/>
            </a:xfrm>
            <a:custGeom>
              <a:avLst/>
              <a:gdLst/>
              <a:ahLst/>
              <a:cxnLst>
                <a:cxn ang="0">
                  <a:pos x="51" y="5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1" y="102"/>
                </a:cxn>
                <a:cxn ang="0">
                  <a:pos x="51" y="50"/>
                </a:cxn>
              </a:cxnLst>
              <a:rect l="0" t="0" r="r" b="b"/>
              <a:pathLst>
                <a:path w="51" h="102">
                  <a:moveTo>
                    <a:pt x="51" y="5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" y="102"/>
                  </a:lnTo>
                  <a:lnTo>
                    <a:pt x="51" y="5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06" name="Freeform 34"/>
            <p:cNvSpPr>
              <a:spLocks/>
            </p:cNvSpPr>
            <p:nvPr/>
          </p:nvSpPr>
          <p:spPr bwMode="auto">
            <a:xfrm>
              <a:off x="5635" y="2825"/>
              <a:ext cx="6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" y="0"/>
                </a:cxn>
                <a:cxn ang="0">
                  <a:pos x="50" y="50"/>
                </a:cxn>
                <a:cxn ang="0">
                  <a:pos x="0" y="0"/>
                </a:cxn>
              </a:cxnLst>
              <a:rect l="0" t="0" r="r" b="b"/>
              <a:pathLst>
                <a:path w="50" h="50">
                  <a:moveTo>
                    <a:pt x="0" y="0"/>
                  </a:moveTo>
                  <a:lnTo>
                    <a:pt x="50" y="0"/>
                  </a:lnTo>
                  <a:lnTo>
                    <a:pt x="5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07" name="Rectangle 35"/>
            <p:cNvSpPr>
              <a:spLocks noChangeArrowheads="1"/>
            </p:cNvSpPr>
            <p:nvPr/>
          </p:nvSpPr>
          <p:spPr bwMode="auto">
            <a:xfrm>
              <a:off x="5630" y="2830"/>
              <a:ext cx="11" cy="23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08" name="Rectangle 36"/>
            <p:cNvSpPr>
              <a:spLocks noChangeArrowheads="1"/>
            </p:cNvSpPr>
            <p:nvPr/>
          </p:nvSpPr>
          <p:spPr bwMode="auto">
            <a:xfrm>
              <a:off x="5630" y="2864"/>
              <a:ext cx="11" cy="23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09" name="Rectangle 37"/>
            <p:cNvSpPr>
              <a:spLocks noChangeArrowheads="1"/>
            </p:cNvSpPr>
            <p:nvPr/>
          </p:nvSpPr>
          <p:spPr bwMode="auto">
            <a:xfrm>
              <a:off x="5630" y="2898"/>
              <a:ext cx="11" cy="23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10" name="Rectangle 38"/>
            <p:cNvSpPr>
              <a:spLocks noChangeArrowheads="1"/>
            </p:cNvSpPr>
            <p:nvPr/>
          </p:nvSpPr>
          <p:spPr bwMode="auto">
            <a:xfrm>
              <a:off x="5630" y="2932"/>
              <a:ext cx="11" cy="23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11" name="Rectangle 39"/>
            <p:cNvSpPr>
              <a:spLocks noChangeArrowheads="1"/>
            </p:cNvSpPr>
            <p:nvPr/>
          </p:nvSpPr>
          <p:spPr bwMode="auto">
            <a:xfrm>
              <a:off x="5630" y="2966"/>
              <a:ext cx="11" cy="23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12" name="Rectangle 40"/>
            <p:cNvSpPr>
              <a:spLocks noChangeArrowheads="1"/>
            </p:cNvSpPr>
            <p:nvPr/>
          </p:nvSpPr>
          <p:spPr bwMode="auto">
            <a:xfrm>
              <a:off x="5630" y="3000"/>
              <a:ext cx="11" cy="23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13" name="Rectangle 41"/>
            <p:cNvSpPr>
              <a:spLocks noChangeArrowheads="1"/>
            </p:cNvSpPr>
            <p:nvPr/>
          </p:nvSpPr>
          <p:spPr bwMode="auto">
            <a:xfrm>
              <a:off x="5630" y="3034"/>
              <a:ext cx="11" cy="23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14" name="Rectangle 42"/>
            <p:cNvSpPr>
              <a:spLocks noChangeArrowheads="1"/>
            </p:cNvSpPr>
            <p:nvPr/>
          </p:nvSpPr>
          <p:spPr bwMode="auto">
            <a:xfrm>
              <a:off x="5630" y="3068"/>
              <a:ext cx="11" cy="23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15" name="Rectangle 43"/>
            <p:cNvSpPr>
              <a:spLocks noChangeArrowheads="1"/>
            </p:cNvSpPr>
            <p:nvPr/>
          </p:nvSpPr>
          <p:spPr bwMode="auto">
            <a:xfrm>
              <a:off x="5630" y="3102"/>
              <a:ext cx="11" cy="23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16" name="Rectangle 44"/>
            <p:cNvSpPr>
              <a:spLocks noChangeArrowheads="1"/>
            </p:cNvSpPr>
            <p:nvPr/>
          </p:nvSpPr>
          <p:spPr bwMode="auto">
            <a:xfrm>
              <a:off x="5630" y="3136"/>
              <a:ext cx="11" cy="23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17" name="Rectangle 45"/>
            <p:cNvSpPr>
              <a:spLocks noChangeArrowheads="1"/>
            </p:cNvSpPr>
            <p:nvPr/>
          </p:nvSpPr>
          <p:spPr bwMode="auto">
            <a:xfrm>
              <a:off x="5630" y="3170"/>
              <a:ext cx="11" cy="23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18" name="Rectangle 46"/>
            <p:cNvSpPr>
              <a:spLocks noChangeArrowheads="1"/>
            </p:cNvSpPr>
            <p:nvPr/>
          </p:nvSpPr>
          <p:spPr bwMode="auto">
            <a:xfrm>
              <a:off x="5630" y="3204"/>
              <a:ext cx="11" cy="23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19" name="Rectangle 47"/>
            <p:cNvSpPr>
              <a:spLocks noChangeArrowheads="1"/>
            </p:cNvSpPr>
            <p:nvPr/>
          </p:nvSpPr>
          <p:spPr bwMode="auto">
            <a:xfrm>
              <a:off x="5630" y="3238"/>
              <a:ext cx="11" cy="23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20" name="Rectangle 48"/>
            <p:cNvSpPr>
              <a:spLocks noChangeArrowheads="1"/>
            </p:cNvSpPr>
            <p:nvPr/>
          </p:nvSpPr>
          <p:spPr bwMode="auto">
            <a:xfrm>
              <a:off x="5630" y="3272"/>
              <a:ext cx="11" cy="23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21" name="Rectangle 49"/>
            <p:cNvSpPr>
              <a:spLocks noChangeArrowheads="1"/>
            </p:cNvSpPr>
            <p:nvPr/>
          </p:nvSpPr>
          <p:spPr bwMode="auto">
            <a:xfrm>
              <a:off x="5630" y="3306"/>
              <a:ext cx="11" cy="23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22" name="Rectangle 50"/>
            <p:cNvSpPr>
              <a:spLocks noChangeArrowheads="1"/>
            </p:cNvSpPr>
            <p:nvPr/>
          </p:nvSpPr>
          <p:spPr bwMode="auto">
            <a:xfrm>
              <a:off x="5630" y="3340"/>
              <a:ext cx="11" cy="23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23" name="Rectangle 51"/>
            <p:cNvSpPr>
              <a:spLocks noChangeArrowheads="1"/>
            </p:cNvSpPr>
            <p:nvPr/>
          </p:nvSpPr>
          <p:spPr bwMode="auto">
            <a:xfrm>
              <a:off x="5630" y="3374"/>
              <a:ext cx="11" cy="23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24" name="Rectangle 52"/>
            <p:cNvSpPr>
              <a:spLocks noChangeArrowheads="1"/>
            </p:cNvSpPr>
            <p:nvPr/>
          </p:nvSpPr>
          <p:spPr bwMode="auto">
            <a:xfrm>
              <a:off x="5630" y="3408"/>
              <a:ext cx="11" cy="23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25" name="Rectangle 53"/>
            <p:cNvSpPr>
              <a:spLocks noChangeArrowheads="1"/>
            </p:cNvSpPr>
            <p:nvPr/>
          </p:nvSpPr>
          <p:spPr bwMode="auto">
            <a:xfrm>
              <a:off x="5630" y="3442"/>
              <a:ext cx="11" cy="23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26" name="Rectangle 54"/>
            <p:cNvSpPr>
              <a:spLocks noChangeArrowheads="1"/>
            </p:cNvSpPr>
            <p:nvPr/>
          </p:nvSpPr>
          <p:spPr bwMode="auto">
            <a:xfrm>
              <a:off x="5630" y="3476"/>
              <a:ext cx="11" cy="23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27" name="Rectangle 55"/>
            <p:cNvSpPr>
              <a:spLocks noChangeArrowheads="1"/>
            </p:cNvSpPr>
            <p:nvPr/>
          </p:nvSpPr>
          <p:spPr bwMode="auto">
            <a:xfrm>
              <a:off x="5630" y="3510"/>
              <a:ext cx="11" cy="23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28" name="Rectangle 56"/>
            <p:cNvSpPr>
              <a:spLocks noChangeArrowheads="1"/>
            </p:cNvSpPr>
            <p:nvPr/>
          </p:nvSpPr>
          <p:spPr bwMode="auto">
            <a:xfrm>
              <a:off x="5630" y="3544"/>
              <a:ext cx="11" cy="23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29" name="Rectangle 57"/>
            <p:cNvSpPr>
              <a:spLocks noChangeArrowheads="1"/>
            </p:cNvSpPr>
            <p:nvPr/>
          </p:nvSpPr>
          <p:spPr bwMode="auto">
            <a:xfrm>
              <a:off x="5630" y="3578"/>
              <a:ext cx="11" cy="23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30" name="Rectangle 58"/>
            <p:cNvSpPr>
              <a:spLocks noChangeArrowheads="1"/>
            </p:cNvSpPr>
            <p:nvPr/>
          </p:nvSpPr>
          <p:spPr bwMode="auto">
            <a:xfrm>
              <a:off x="5630" y="3612"/>
              <a:ext cx="11" cy="23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31" name="Rectangle 59"/>
            <p:cNvSpPr>
              <a:spLocks noChangeArrowheads="1"/>
            </p:cNvSpPr>
            <p:nvPr/>
          </p:nvSpPr>
          <p:spPr bwMode="auto">
            <a:xfrm>
              <a:off x="5630" y="3646"/>
              <a:ext cx="11" cy="23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32" name="Rectangle 60"/>
            <p:cNvSpPr>
              <a:spLocks noChangeArrowheads="1"/>
            </p:cNvSpPr>
            <p:nvPr/>
          </p:nvSpPr>
          <p:spPr bwMode="auto">
            <a:xfrm>
              <a:off x="5630" y="3680"/>
              <a:ext cx="11" cy="23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33" name="Rectangle 61"/>
            <p:cNvSpPr>
              <a:spLocks noChangeArrowheads="1"/>
            </p:cNvSpPr>
            <p:nvPr/>
          </p:nvSpPr>
          <p:spPr bwMode="auto">
            <a:xfrm>
              <a:off x="5630" y="3714"/>
              <a:ext cx="11" cy="23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34" name="Freeform 62"/>
            <p:cNvSpPr>
              <a:spLocks/>
            </p:cNvSpPr>
            <p:nvPr/>
          </p:nvSpPr>
          <p:spPr bwMode="auto">
            <a:xfrm>
              <a:off x="5630" y="3748"/>
              <a:ext cx="11" cy="10"/>
            </a:xfrm>
            <a:custGeom>
              <a:avLst/>
              <a:gdLst/>
              <a:ahLst/>
              <a:cxnLst>
                <a:cxn ang="0">
                  <a:pos x="52" y="88"/>
                </a:cxn>
                <a:cxn ang="0">
                  <a:pos x="102" y="36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36"/>
                </a:cxn>
                <a:cxn ang="0">
                  <a:pos x="52" y="88"/>
                </a:cxn>
              </a:cxnLst>
              <a:rect l="0" t="0" r="r" b="b"/>
              <a:pathLst>
                <a:path w="102" h="88">
                  <a:moveTo>
                    <a:pt x="52" y="88"/>
                  </a:moveTo>
                  <a:lnTo>
                    <a:pt x="102" y="36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52" y="8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35" name="Freeform 63"/>
            <p:cNvSpPr>
              <a:spLocks/>
            </p:cNvSpPr>
            <p:nvPr/>
          </p:nvSpPr>
          <p:spPr bwMode="auto">
            <a:xfrm>
              <a:off x="5635" y="3752"/>
              <a:ext cx="6" cy="6"/>
            </a:xfrm>
            <a:custGeom>
              <a:avLst/>
              <a:gdLst/>
              <a:ahLst/>
              <a:cxnLst>
                <a:cxn ang="0">
                  <a:pos x="50" y="0"/>
                </a:cxn>
                <a:cxn ang="0">
                  <a:pos x="50" y="52"/>
                </a:cxn>
                <a:cxn ang="0">
                  <a:pos x="0" y="52"/>
                </a:cxn>
                <a:cxn ang="0">
                  <a:pos x="50" y="0"/>
                </a:cxn>
              </a:cxnLst>
              <a:rect l="0" t="0" r="r" b="b"/>
              <a:pathLst>
                <a:path w="50" h="52">
                  <a:moveTo>
                    <a:pt x="50" y="0"/>
                  </a:moveTo>
                  <a:lnTo>
                    <a:pt x="50" y="52"/>
                  </a:lnTo>
                  <a:lnTo>
                    <a:pt x="0" y="52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36" name="Rectangle 64"/>
            <p:cNvSpPr>
              <a:spLocks noChangeArrowheads="1"/>
            </p:cNvSpPr>
            <p:nvPr/>
          </p:nvSpPr>
          <p:spPr bwMode="auto">
            <a:xfrm>
              <a:off x="5617" y="3747"/>
              <a:ext cx="18" cy="11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37" name="Rectangle 65"/>
            <p:cNvSpPr>
              <a:spLocks noChangeArrowheads="1"/>
            </p:cNvSpPr>
            <p:nvPr/>
          </p:nvSpPr>
          <p:spPr bwMode="auto">
            <a:xfrm>
              <a:off x="5583" y="3747"/>
              <a:ext cx="22" cy="11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38" name="Rectangle 66"/>
            <p:cNvSpPr>
              <a:spLocks noChangeArrowheads="1"/>
            </p:cNvSpPr>
            <p:nvPr/>
          </p:nvSpPr>
          <p:spPr bwMode="auto">
            <a:xfrm>
              <a:off x="5549" y="3747"/>
              <a:ext cx="22" cy="11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39" name="Rectangle 67"/>
            <p:cNvSpPr>
              <a:spLocks noChangeArrowheads="1"/>
            </p:cNvSpPr>
            <p:nvPr/>
          </p:nvSpPr>
          <p:spPr bwMode="auto">
            <a:xfrm>
              <a:off x="5515" y="3747"/>
              <a:ext cx="22" cy="11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40" name="Rectangle 68"/>
            <p:cNvSpPr>
              <a:spLocks noChangeArrowheads="1"/>
            </p:cNvSpPr>
            <p:nvPr/>
          </p:nvSpPr>
          <p:spPr bwMode="auto">
            <a:xfrm>
              <a:off x="5481" y="3747"/>
              <a:ext cx="22" cy="11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41" name="Rectangle 69"/>
            <p:cNvSpPr>
              <a:spLocks noChangeArrowheads="1"/>
            </p:cNvSpPr>
            <p:nvPr/>
          </p:nvSpPr>
          <p:spPr bwMode="auto">
            <a:xfrm>
              <a:off x="5447" y="3747"/>
              <a:ext cx="22" cy="11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42" name="Freeform 70"/>
            <p:cNvSpPr>
              <a:spLocks/>
            </p:cNvSpPr>
            <p:nvPr/>
          </p:nvSpPr>
          <p:spPr bwMode="auto">
            <a:xfrm>
              <a:off x="5426" y="3747"/>
              <a:ext cx="9" cy="11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52" y="102"/>
                </a:cxn>
                <a:cxn ang="0">
                  <a:pos x="88" y="102"/>
                </a:cxn>
                <a:cxn ang="0">
                  <a:pos x="88" y="0"/>
                </a:cxn>
                <a:cxn ang="0">
                  <a:pos x="52" y="0"/>
                </a:cxn>
                <a:cxn ang="0">
                  <a:pos x="0" y="50"/>
                </a:cxn>
              </a:cxnLst>
              <a:rect l="0" t="0" r="r" b="b"/>
              <a:pathLst>
                <a:path w="88" h="102">
                  <a:moveTo>
                    <a:pt x="0" y="50"/>
                  </a:moveTo>
                  <a:lnTo>
                    <a:pt x="52" y="102"/>
                  </a:lnTo>
                  <a:lnTo>
                    <a:pt x="88" y="102"/>
                  </a:lnTo>
                  <a:lnTo>
                    <a:pt x="88" y="0"/>
                  </a:lnTo>
                  <a:lnTo>
                    <a:pt x="52" y="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43" name="Freeform 71"/>
            <p:cNvSpPr>
              <a:spLocks/>
            </p:cNvSpPr>
            <p:nvPr/>
          </p:nvSpPr>
          <p:spPr bwMode="auto">
            <a:xfrm>
              <a:off x="5426" y="3752"/>
              <a:ext cx="5" cy="6"/>
            </a:xfrm>
            <a:custGeom>
              <a:avLst/>
              <a:gdLst/>
              <a:ahLst/>
              <a:cxnLst>
                <a:cxn ang="0">
                  <a:pos x="52" y="52"/>
                </a:cxn>
                <a:cxn ang="0">
                  <a:pos x="0" y="52"/>
                </a:cxn>
                <a:cxn ang="0">
                  <a:pos x="0" y="0"/>
                </a:cxn>
                <a:cxn ang="0">
                  <a:pos x="52" y="52"/>
                </a:cxn>
              </a:cxnLst>
              <a:rect l="0" t="0" r="r" b="b"/>
              <a:pathLst>
                <a:path w="52" h="52">
                  <a:moveTo>
                    <a:pt x="52" y="52"/>
                  </a:moveTo>
                  <a:lnTo>
                    <a:pt x="0" y="52"/>
                  </a:lnTo>
                  <a:lnTo>
                    <a:pt x="0" y="0"/>
                  </a:lnTo>
                  <a:lnTo>
                    <a:pt x="52" y="5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44" name="Rectangle 72"/>
            <p:cNvSpPr>
              <a:spLocks noChangeArrowheads="1"/>
            </p:cNvSpPr>
            <p:nvPr/>
          </p:nvSpPr>
          <p:spPr bwMode="auto">
            <a:xfrm>
              <a:off x="5426" y="3734"/>
              <a:ext cx="11" cy="18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45" name="Rectangle 73"/>
            <p:cNvSpPr>
              <a:spLocks noChangeArrowheads="1"/>
            </p:cNvSpPr>
            <p:nvPr/>
          </p:nvSpPr>
          <p:spPr bwMode="auto">
            <a:xfrm>
              <a:off x="5426" y="3700"/>
              <a:ext cx="11" cy="2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46" name="Rectangle 74"/>
            <p:cNvSpPr>
              <a:spLocks noChangeArrowheads="1"/>
            </p:cNvSpPr>
            <p:nvPr/>
          </p:nvSpPr>
          <p:spPr bwMode="auto">
            <a:xfrm>
              <a:off x="5426" y="3666"/>
              <a:ext cx="11" cy="2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47" name="Rectangle 75"/>
            <p:cNvSpPr>
              <a:spLocks noChangeArrowheads="1"/>
            </p:cNvSpPr>
            <p:nvPr/>
          </p:nvSpPr>
          <p:spPr bwMode="auto">
            <a:xfrm>
              <a:off x="5426" y="3632"/>
              <a:ext cx="11" cy="2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48" name="Rectangle 76"/>
            <p:cNvSpPr>
              <a:spLocks noChangeArrowheads="1"/>
            </p:cNvSpPr>
            <p:nvPr/>
          </p:nvSpPr>
          <p:spPr bwMode="auto">
            <a:xfrm>
              <a:off x="5426" y="3598"/>
              <a:ext cx="11" cy="2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49" name="Rectangle 77"/>
            <p:cNvSpPr>
              <a:spLocks noChangeArrowheads="1"/>
            </p:cNvSpPr>
            <p:nvPr/>
          </p:nvSpPr>
          <p:spPr bwMode="auto">
            <a:xfrm>
              <a:off x="5426" y="3564"/>
              <a:ext cx="11" cy="2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50" name="Rectangle 78"/>
            <p:cNvSpPr>
              <a:spLocks noChangeArrowheads="1"/>
            </p:cNvSpPr>
            <p:nvPr/>
          </p:nvSpPr>
          <p:spPr bwMode="auto">
            <a:xfrm>
              <a:off x="5426" y="3530"/>
              <a:ext cx="11" cy="2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51" name="Rectangle 79"/>
            <p:cNvSpPr>
              <a:spLocks noChangeArrowheads="1"/>
            </p:cNvSpPr>
            <p:nvPr/>
          </p:nvSpPr>
          <p:spPr bwMode="auto">
            <a:xfrm>
              <a:off x="5426" y="3496"/>
              <a:ext cx="11" cy="2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52" name="Rectangle 80"/>
            <p:cNvSpPr>
              <a:spLocks noChangeArrowheads="1"/>
            </p:cNvSpPr>
            <p:nvPr/>
          </p:nvSpPr>
          <p:spPr bwMode="auto">
            <a:xfrm>
              <a:off x="5426" y="3462"/>
              <a:ext cx="11" cy="2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53" name="Rectangle 81"/>
            <p:cNvSpPr>
              <a:spLocks noChangeArrowheads="1"/>
            </p:cNvSpPr>
            <p:nvPr/>
          </p:nvSpPr>
          <p:spPr bwMode="auto">
            <a:xfrm>
              <a:off x="5426" y="3428"/>
              <a:ext cx="11" cy="2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54" name="Rectangle 82"/>
            <p:cNvSpPr>
              <a:spLocks noChangeArrowheads="1"/>
            </p:cNvSpPr>
            <p:nvPr/>
          </p:nvSpPr>
          <p:spPr bwMode="auto">
            <a:xfrm>
              <a:off x="5426" y="3394"/>
              <a:ext cx="11" cy="2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55" name="Rectangle 83"/>
            <p:cNvSpPr>
              <a:spLocks noChangeArrowheads="1"/>
            </p:cNvSpPr>
            <p:nvPr/>
          </p:nvSpPr>
          <p:spPr bwMode="auto">
            <a:xfrm>
              <a:off x="5426" y="3360"/>
              <a:ext cx="11" cy="2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56" name="Rectangle 84"/>
            <p:cNvSpPr>
              <a:spLocks noChangeArrowheads="1"/>
            </p:cNvSpPr>
            <p:nvPr/>
          </p:nvSpPr>
          <p:spPr bwMode="auto">
            <a:xfrm>
              <a:off x="5426" y="3326"/>
              <a:ext cx="11" cy="2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57" name="Rectangle 85"/>
            <p:cNvSpPr>
              <a:spLocks noChangeArrowheads="1"/>
            </p:cNvSpPr>
            <p:nvPr/>
          </p:nvSpPr>
          <p:spPr bwMode="auto">
            <a:xfrm>
              <a:off x="5426" y="3292"/>
              <a:ext cx="11" cy="2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58" name="Rectangle 86"/>
            <p:cNvSpPr>
              <a:spLocks noChangeArrowheads="1"/>
            </p:cNvSpPr>
            <p:nvPr/>
          </p:nvSpPr>
          <p:spPr bwMode="auto">
            <a:xfrm>
              <a:off x="5426" y="3258"/>
              <a:ext cx="11" cy="2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59" name="Rectangle 87"/>
            <p:cNvSpPr>
              <a:spLocks noChangeArrowheads="1"/>
            </p:cNvSpPr>
            <p:nvPr/>
          </p:nvSpPr>
          <p:spPr bwMode="auto">
            <a:xfrm>
              <a:off x="5426" y="3224"/>
              <a:ext cx="11" cy="2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60" name="Rectangle 88"/>
            <p:cNvSpPr>
              <a:spLocks noChangeArrowheads="1"/>
            </p:cNvSpPr>
            <p:nvPr/>
          </p:nvSpPr>
          <p:spPr bwMode="auto">
            <a:xfrm>
              <a:off x="5426" y="3190"/>
              <a:ext cx="11" cy="2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61" name="Rectangle 89"/>
            <p:cNvSpPr>
              <a:spLocks noChangeArrowheads="1"/>
            </p:cNvSpPr>
            <p:nvPr/>
          </p:nvSpPr>
          <p:spPr bwMode="auto">
            <a:xfrm>
              <a:off x="5426" y="3156"/>
              <a:ext cx="11" cy="2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62" name="Rectangle 90"/>
            <p:cNvSpPr>
              <a:spLocks noChangeArrowheads="1"/>
            </p:cNvSpPr>
            <p:nvPr/>
          </p:nvSpPr>
          <p:spPr bwMode="auto">
            <a:xfrm>
              <a:off x="5426" y="3122"/>
              <a:ext cx="11" cy="2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63" name="Rectangle 91"/>
            <p:cNvSpPr>
              <a:spLocks noChangeArrowheads="1"/>
            </p:cNvSpPr>
            <p:nvPr/>
          </p:nvSpPr>
          <p:spPr bwMode="auto">
            <a:xfrm>
              <a:off x="5426" y="3088"/>
              <a:ext cx="11" cy="2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64" name="Rectangle 92"/>
            <p:cNvSpPr>
              <a:spLocks noChangeArrowheads="1"/>
            </p:cNvSpPr>
            <p:nvPr/>
          </p:nvSpPr>
          <p:spPr bwMode="auto">
            <a:xfrm>
              <a:off x="5426" y="3054"/>
              <a:ext cx="11" cy="2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65" name="Rectangle 93"/>
            <p:cNvSpPr>
              <a:spLocks noChangeArrowheads="1"/>
            </p:cNvSpPr>
            <p:nvPr/>
          </p:nvSpPr>
          <p:spPr bwMode="auto">
            <a:xfrm>
              <a:off x="5426" y="3020"/>
              <a:ext cx="11" cy="2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66" name="Rectangle 94"/>
            <p:cNvSpPr>
              <a:spLocks noChangeArrowheads="1"/>
            </p:cNvSpPr>
            <p:nvPr/>
          </p:nvSpPr>
          <p:spPr bwMode="auto">
            <a:xfrm>
              <a:off x="5426" y="2986"/>
              <a:ext cx="11" cy="2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67" name="Rectangle 95"/>
            <p:cNvSpPr>
              <a:spLocks noChangeArrowheads="1"/>
            </p:cNvSpPr>
            <p:nvPr/>
          </p:nvSpPr>
          <p:spPr bwMode="auto">
            <a:xfrm>
              <a:off x="5426" y="2952"/>
              <a:ext cx="11" cy="2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68" name="Rectangle 96"/>
            <p:cNvSpPr>
              <a:spLocks noChangeArrowheads="1"/>
            </p:cNvSpPr>
            <p:nvPr/>
          </p:nvSpPr>
          <p:spPr bwMode="auto">
            <a:xfrm>
              <a:off x="5426" y="2918"/>
              <a:ext cx="11" cy="2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69" name="Rectangle 97"/>
            <p:cNvSpPr>
              <a:spLocks noChangeArrowheads="1"/>
            </p:cNvSpPr>
            <p:nvPr/>
          </p:nvSpPr>
          <p:spPr bwMode="auto">
            <a:xfrm>
              <a:off x="5426" y="2884"/>
              <a:ext cx="11" cy="2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70" name="Rectangle 98"/>
            <p:cNvSpPr>
              <a:spLocks noChangeArrowheads="1"/>
            </p:cNvSpPr>
            <p:nvPr/>
          </p:nvSpPr>
          <p:spPr bwMode="auto">
            <a:xfrm>
              <a:off x="5426" y="2850"/>
              <a:ext cx="11" cy="2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71" name="Freeform 99"/>
            <p:cNvSpPr>
              <a:spLocks/>
            </p:cNvSpPr>
            <p:nvPr/>
          </p:nvSpPr>
          <p:spPr bwMode="auto">
            <a:xfrm>
              <a:off x="5426" y="2825"/>
              <a:ext cx="11" cy="13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0" y="50"/>
                </a:cxn>
                <a:cxn ang="0">
                  <a:pos x="0" y="123"/>
                </a:cxn>
                <a:cxn ang="0">
                  <a:pos x="102" y="123"/>
                </a:cxn>
                <a:cxn ang="0">
                  <a:pos x="102" y="50"/>
                </a:cxn>
                <a:cxn ang="0">
                  <a:pos x="52" y="0"/>
                </a:cxn>
              </a:cxnLst>
              <a:rect l="0" t="0" r="r" b="b"/>
              <a:pathLst>
                <a:path w="102" h="123">
                  <a:moveTo>
                    <a:pt x="52" y="0"/>
                  </a:moveTo>
                  <a:lnTo>
                    <a:pt x="0" y="50"/>
                  </a:lnTo>
                  <a:lnTo>
                    <a:pt x="0" y="123"/>
                  </a:lnTo>
                  <a:lnTo>
                    <a:pt x="102" y="123"/>
                  </a:lnTo>
                  <a:lnTo>
                    <a:pt x="102" y="5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72" name="Freeform 100"/>
            <p:cNvSpPr>
              <a:spLocks/>
            </p:cNvSpPr>
            <p:nvPr/>
          </p:nvSpPr>
          <p:spPr bwMode="auto">
            <a:xfrm>
              <a:off x="5426" y="2825"/>
              <a:ext cx="5" cy="5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0" y="0"/>
                </a:cxn>
                <a:cxn ang="0">
                  <a:pos x="52" y="0"/>
                </a:cxn>
                <a:cxn ang="0">
                  <a:pos x="0" y="50"/>
                </a:cxn>
              </a:cxnLst>
              <a:rect l="0" t="0" r="r" b="b"/>
              <a:pathLst>
                <a:path w="52" h="50">
                  <a:moveTo>
                    <a:pt x="0" y="50"/>
                  </a:moveTo>
                  <a:lnTo>
                    <a:pt x="0" y="0"/>
                  </a:lnTo>
                  <a:lnTo>
                    <a:pt x="52" y="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73" name="Freeform 101"/>
            <p:cNvSpPr>
              <a:spLocks/>
            </p:cNvSpPr>
            <p:nvPr/>
          </p:nvSpPr>
          <p:spPr bwMode="auto">
            <a:xfrm>
              <a:off x="4991" y="2852"/>
              <a:ext cx="253" cy="28"/>
            </a:xfrm>
            <a:custGeom>
              <a:avLst/>
              <a:gdLst/>
              <a:ahLst/>
              <a:cxnLst>
                <a:cxn ang="0">
                  <a:pos x="2169" y="0"/>
                </a:cxn>
                <a:cxn ang="0">
                  <a:pos x="2191" y="3"/>
                </a:cxn>
                <a:cxn ang="0">
                  <a:pos x="2212" y="10"/>
                </a:cxn>
                <a:cxn ang="0">
                  <a:pos x="2232" y="22"/>
                </a:cxn>
                <a:cxn ang="0">
                  <a:pos x="2248" y="37"/>
                </a:cxn>
                <a:cxn ang="0">
                  <a:pos x="2261" y="57"/>
                </a:cxn>
                <a:cxn ang="0">
                  <a:pos x="2272" y="77"/>
                </a:cxn>
                <a:cxn ang="0">
                  <a:pos x="2279" y="101"/>
                </a:cxn>
                <a:cxn ang="0">
                  <a:pos x="2281" y="127"/>
                </a:cxn>
                <a:cxn ang="0">
                  <a:pos x="2280" y="140"/>
                </a:cxn>
                <a:cxn ang="0">
                  <a:pos x="2276" y="164"/>
                </a:cxn>
                <a:cxn ang="0">
                  <a:pos x="2267" y="187"/>
                </a:cxn>
                <a:cxn ang="0">
                  <a:pos x="2255" y="208"/>
                </a:cxn>
                <a:cxn ang="0">
                  <a:pos x="2241" y="224"/>
                </a:cxn>
                <a:cxn ang="0">
                  <a:pos x="2222" y="238"/>
                </a:cxn>
                <a:cxn ang="0">
                  <a:pos x="2202" y="248"/>
                </a:cxn>
                <a:cxn ang="0">
                  <a:pos x="2180" y="252"/>
                </a:cxn>
                <a:cxn ang="0">
                  <a:pos x="112" y="254"/>
                </a:cxn>
                <a:cxn ang="0">
                  <a:pos x="90" y="251"/>
                </a:cxn>
                <a:cxn ang="0">
                  <a:pos x="69" y="244"/>
                </a:cxn>
                <a:cxn ang="0">
                  <a:pos x="49" y="232"/>
                </a:cxn>
                <a:cxn ang="0">
                  <a:pos x="33" y="216"/>
                </a:cxn>
                <a:cxn ang="0">
                  <a:pos x="20" y="198"/>
                </a:cxn>
                <a:cxn ang="0">
                  <a:pos x="9" y="176"/>
                </a:cxn>
                <a:cxn ang="0">
                  <a:pos x="3" y="152"/>
                </a:cxn>
                <a:cxn ang="0">
                  <a:pos x="0" y="127"/>
                </a:cxn>
                <a:cxn ang="0">
                  <a:pos x="1" y="114"/>
                </a:cxn>
                <a:cxn ang="0">
                  <a:pos x="5" y="89"/>
                </a:cxn>
                <a:cxn ang="0">
                  <a:pos x="14" y="66"/>
                </a:cxn>
                <a:cxn ang="0">
                  <a:pos x="26" y="47"/>
                </a:cxn>
                <a:cxn ang="0">
                  <a:pos x="42" y="29"/>
                </a:cxn>
                <a:cxn ang="0">
                  <a:pos x="59" y="15"/>
                </a:cxn>
                <a:cxn ang="0">
                  <a:pos x="79" y="6"/>
                </a:cxn>
                <a:cxn ang="0">
                  <a:pos x="101" y="1"/>
                </a:cxn>
              </a:cxnLst>
              <a:rect l="0" t="0" r="r" b="b"/>
              <a:pathLst>
                <a:path w="2281" h="254">
                  <a:moveTo>
                    <a:pt x="112" y="0"/>
                  </a:moveTo>
                  <a:lnTo>
                    <a:pt x="2169" y="0"/>
                  </a:lnTo>
                  <a:lnTo>
                    <a:pt x="2180" y="1"/>
                  </a:lnTo>
                  <a:lnTo>
                    <a:pt x="2191" y="3"/>
                  </a:lnTo>
                  <a:lnTo>
                    <a:pt x="2202" y="6"/>
                  </a:lnTo>
                  <a:lnTo>
                    <a:pt x="2212" y="10"/>
                  </a:lnTo>
                  <a:lnTo>
                    <a:pt x="2222" y="15"/>
                  </a:lnTo>
                  <a:lnTo>
                    <a:pt x="2232" y="22"/>
                  </a:lnTo>
                  <a:lnTo>
                    <a:pt x="2241" y="29"/>
                  </a:lnTo>
                  <a:lnTo>
                    <a:pt x="2248" y="37"/>
                  </a:lnTo>
                  <a:lnTo>
                    <a:pt x="2255" y="47"/>
                  </a:lnTo>
                  <a:lnTo>
                    <a:pt x="2261" y="57"/>
                  </a:lnTo>
                  <a:lnTo>
                    <a:pt x="2267" y="66"/>
                  </a:lnTo>
                  <a:lnTo>
                    <a:pt x="2272" y="77"/>
                  </a:lnTo>
                  <a:lnTo>
                    <a:pt x="2276" y="89"/>
                  </a:lnTo>
                  <a:lnTo>
                    <a:pt x="2279" y="101"/>
                  </a:lnTo>
                  <a:lnTo>
                    <a:pt x="2280" y="114"/>
                  </a:lnTo>
                  <a:lnTo>
                    <a:pt x="2281" y="127"/>
                  </a:lnTo>
                  <a:lnTo>
                    <a:pt x="2281" y="127"/>
                  </a:lnTo>
                  <a:lnTo>
                    <a:pt x="2280" y="140"/>
                  </a:lnTo>
                  <a:lnTo>
                    <a:pt x="2279" y="152"/>
                  </a:lnTo>
                  <a:lnTo>
                    <a:pt x="2276" y="164"/>
                  </a:lnTo>
                  <a:lnTo>
                    <a:pt x="2272" y="176"/>
                  </a:lnTo>
                  <a:lnTo>
                    <a:pt x="2267" y="187"/>
                  </a:lnTo>
                  <a:lnTo>
                    <a:pt x="2261" y="198"/>
                  </a:lnTo>
                  <a:lnTo>
                    <a:pt x="2255" y="208"/>
                  </a:lnTo>
                  <a:lnTo>
                    <a:pt x="2248" y="216"/>
                  </a:lnTo>
                  <a:lnTo>
                    <a:pt x="2241" y="224"/>
                  </a:lnTo>
                  <a:lnTo>
                    <a:pt x="2232" y="232"/>
                  </a:lnTo>
                  <a:lnTo>
                    <a:pt x="2222" y="238"/>
                  </a:lnTo>
                  <a:lnTo>
                    <a:pt x="2212" y="244"/>
                  </a:lnTo>
                  <a:lnTo>
                    <a:pt x="2202" y="248"/>
                  </a:lnTo>
                  <a:lnTo>
                    <a:pt x="2191" y="251"/>
                  </a:lnTo>
                  <a:lnTo>
                    <a:pt x="2180" y="252"/>
                  </a:lnTo>
                  <a:lnTo>
                    <a:pt x="2169" y="254"/>
                  </a:lnTo>
                  <a:lnTo>
                    <a:pt x="112" y="254"/>
                  </a:lnTo>
                  <a:lnTo>
                    <a:pt x="101" y="252"/>
                  </a:lnTo>
                  <a:lnTo>
                    <a:pt x="90" y="251"/>
                  </a:lnTo>
                  <a:lnTo>
                    <a:pt x="79" y="248"/>
                  </a:lnTo>
                  <a:lnTo>
                    <a:pt x="69" y="244"/>
                  </a:lnTo>
                  <a:lnTo>
                    <a:pt x="59" y="238"/>
                  </a:lnTo>
                  <a:lnTo>
                    <a:pt x="49" y="232"/>
                  </a:lnTo>
                  <a:lnTo>
                    <a:pt x="42" y="224"/>
                  </a:lnTo>
                  <a:lnTo>
                    <a:pt x="33" y="216"/>
                  </a:lnTo>
                  <a:lnTo>
                    <a:pt x="26" y="208"/>
                  </a:lnTo>
                  <a:lnTo>
                    <a:pt x="20" y="198"/>
                  </a:lnTo>
                  <a:lnTo>
                    <a:pt x="14" y="187"/>
                  </a:lnTo>
                  <a:lnTo>
                    <a:pt x="9" y="176"/>
                  </a:lnTo>
                  <a:lnTo>
                    <a:pt x="5" y="164"/>
                  </a:lnTo>
                  <a:lnTo>
                    <a:pt x="3" y="152"/>
                  </a:lnTo>
                  <a:lnTo>
                    <a:pt x="1" y="140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4"/>
                  </a:lnTo>
                  <a:lnTo>
                    <a:pt x="3" y="101"/>
                  </a:lnTo>
                  <a:lnTo>
                    <a:pt x="5" y="89"/>
                  </a:lnTo>
                  <a:lnTo>
                    <a:pt x="9" y="77"/>
                  </a:lnTo>
                  <a:lnTo>
                    <a:pt x="14" y="66"/>
                  </a:lnTo>
                  <a:lnTo>
                    <a:pt x="20" y="57"/>
                  </a:lnTo>
                  <a:lnTo>
                    <a:pt x="26" y="47"/>
                  </a:lnTo>
                  <a:lnTo>
                    <a:pt x="33" y="37"/>
                  </a:lnTo>
                  <a:lnTo>
                    <a:pt x="42" y="29"/>
                  </a:lnTo>
                  <a:lnTo>
                    <a:pt x="49" y="22"/>
                  </a:lnTo>
                  <a:lnTo>
                    <a:pt x="59" y="15"/>
                  </a:lnTo>
                  <a:lnTo>
                    <a:pt x="69" y="10"/>
                  </a:lnTo>
                  <a:lnTo>
                    <a:pt x="79" y="6"/>
                  </a:lnTo>
                  <a:lnTo>
                    <a:pt x="90" y="3"/>
                  </a:lnTo>
                  <a:lnTo>
                    <a:pt x="101" y="1"/>
                  </a:lnTo>
                  <a:lnTo>
                    <a:pt x="112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74" name="Freeform 102"/>
            <p:cNvSpPr>
              <a:spLocks/>
            </p:cNvSpPr>
            <p:nvPr/>
          </p:nvSpPr>
          <p:spPr bwMode="auto">
            <a:xfrm>
              <a:off x="4959" y="2865"/>
              <a:ext cx="173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4" y="0"/>
                </a:cxn>
                <a:cxn ang="0">
                  <a:pos x="1557" y="56"/>
                </a:cxn>
              </a:cxnLst>
              <a:rect l="0" t="0" r="r" b="b"/>
              <a:pathLst>
                <a:path w="1557" h="56">
                  <a:moveTo>
                    <a:pt x="0" y="0"/>
                  </a:moveTo>
                  <a:lnTo>
                    <a:pt x="404" y="0"/>
                  </a:lnTo>
                  <a:lnTo>
                    <a:pt x="1557" y="56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75" name="Freeform 103"/>
            <p:cNvSpPr>
              <a:spLocks/>
            </p:cNvSpPr>
            <p:nvPr/>
          </p:nvSpPr>
          <p:spPr bwMode="auto">
            <a:xfrm>
              <a:off x="5102" y="2863"/>
              <a:ext cx="155" cy="2"/>
            </a:xfrm>
            <a:custGeom>
              <a:avLst/>
              <a:gdLst/>
              <a:ahLst/>
              <a:cxnLst>
                <a:cxn ang="0">
                  <a:pos x="1402" y="19"/>
                </a:cxn>
                <a:cxn ang="0">
                  <a:pos x="999" y="19"/>
                </a:cxn>
                <a:cxn ang="0">
                  <a:pos x="0" y="0"/>
                </a:cxn>
              </a:cxnLst>
              <a:rect l="0" t="0" r="r" b="b"/>
              <a:pathLst>
                <a:path w="1402" h="19">
                  <a:moveTo>
                    <a:pt x="1402" y="19"/>
                  </a:moveTo>
                  <a:lnTo>
                    <a:pt x="999" y="19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76" name="Freeform 104"/>
            <p:cNvSpPr>
              <a:spLocks/>
            </p:cNvSpPr>
            <p:nvPr/>
          </p:nvSpPr>
          <p:spPr bwMode="auto">
            <a:xfrm>
              <a:off x="3776" y="2976"/>
              <a:ext cx="234" cy="276"/>
            </a:xfrm>
            <a:custGeom>
              <a:avLst/>
              <a:gdLst/>
              <a:ahLst/>
              <a:cxnLst>
                <a:cxn ang="0">
                  <a:pos x="0" y="2018"/>
                </a:cxn>
                <a:cxn ang="0">
                  <a:pos x="1460" y="0"/>
                </a:cxn>
                <a:cxn ang="0">
                  <a:pos x="2106" y="467"/>
                </a:cxn>
                <a:cxn ang="0">
                  <a:pos x="646" y="2485"/>
                </a:cxn>
                <a:cxn ang="0">
                  <a:pos x="0" y="2018"/>
                </a:cxn>
              </a:cxnLst>
              <a:rect l="0" t="0" r="r" b="b"/>
              <a:pathLst>
                <a:path w="2106" h="2485">
                  <a:moveTo>
                    <a:pt x="0" y="2018"/>
                  </a:moveTo>
                  <a:lnTo>
                    <a:pt x="1460" y="0"/>
                  </a:lnTo>
                  <a:lnTo>
                    <a:pt x="2106" y="467"/>
                  </a:lnTo>
                  <a:lnTo>
                    <a:pt x="646" y="2485"/>
                  </a:lnTo>
                  <a:lnTo>
                    <a:pt x="0" y="2018"/>
                  </a:lnTo>
                  <a:close/>
                </a:path>
              </a:pathLst>
            </a:custGeom>
            <a:solidFill>
              <a:srgbClr val="DEDED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77" name="Freeform 105"/>
            <p:cNvSpPr>
              <a:spLocks/>
            </p:cNvSpPr>
            <p:nvPr/>
          </p:nvSpPr>
          <p:spPr bwMode="auto">
            <a:xfrm>
              <a:off x="3776" y="2976"/>
              <a:ext cx="234" cy="276"/>
            </a:xfrm>
            <a:custGeom>
              <a:avLst/>
              <a:gdLst/>
              <a:ahLst/>
              <a:cxnLst>
                <a:cxn ang="0">
                  <a:pos x="0" y="2018"/>
                </a:cxn>
                <a:cxn ang="0">
                  <a:pos x="1460" y="0"/>
                </a:cxn>
                <a:cxn ang="0">
                  <a:pos x="2106" y="467"/>
                </a:cxn>
                <a:cxn ang="0">
                  <a:pos x="646" y="2485"/>
                </a:cxn>
                <a:cxn ang="0">
                  <a:pos x="0" y="2018"/>
                </a:cxn>
              </a:cxnLst>
              <a:rect l="0" t="0" r="r" b="b"/>
              <a:pathLst>
                <a:path w="2106" h="2485">
                  <a:moveTo>
                    <a:pt x="0" y="2018"/>
                  </a:moveTo>
                  <a:lnTo>
                    <a:pt x="1460" y="0"/>
                  </a:lnTo>
                  <a:lnTo>
                    <a:pt x="2106" y="467"/>
                  </a:lnTo>
                  <a:lnTo>
                    <a:pt x="646" y="2485"/>
                  </a:lnTo>
                  <a:lnTo>
                    <a:pt x="0" y="2018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78" name="Line 106"/>
            <p:cNvSpPr>
              <a:spLocks noChangeShapeType="1"/>
            </p:cNvSpPr>
            <p:nvPr/>
          </p:nvSpPr>
          <p:spPr bwMode="auto">
            <a:xfrm>
              <a:off x="3805" y="3184"/>
              <a:ext cx="48" cy="35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79" name="Line 107"/>
            <p:cNvSpPr>
              <a:spLocks noChangeShapeType="1"/>
            </p:cNvSpPr>
            <p:nvPr/>
          </p:nvSpPr>
          <p:spPr bwMode="auto">
            <a:xfrm>
              <a:off x="3814" y="3172"/>
              <a:ext cx="48" cy="35"/>
            </a:xfrm>
            <a:prstGeom prst="line">
              <a:avLst/>
            </a:prstGeom>
            <a:noFill/>
            <a:ln w="952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80" name="Line 108"/>
            <p:cNvSpPr>
              <a:spLocks noChangeShapeType="1"/>
            </p:cNvSpPr>
            <p:nvPr/>
          </p:nvSpPr>
          <p:spPr bwMode="auto">
            <a:xfrm>
              <a:off x="3822" y="3161"/>
              <a:ext cx="48" cy="35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81" name="Line 109"/>
            <p:cNvSpPr>
              <a:spLocks noChangeShapeType="1"/>
            </p:cNvSpPr>
            <p:nvPr/>
          </p:nvSpPr>
          <p:spPr bwMode="auto">
            <a:xfrm>
              <a:off x="3839" y="3138"/>
              <a:ext cx="48" cy="35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82" name="Line 110"/>
            <p:cNvSpPr>
              <a:spLocks noChangeShapeType="1"/>
            </p:cNvSpPr>
            <p:nvPr/>
          </p:nvSpPr>
          <p:spPr bwMode="auto">
            <a:xfrm>
              <a:off x="3855" y="3114"/>
              <a:ext cx="49" cy="35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83" name="Line 111"/>
            <p:cNvSpPr>
              <a:spLocks noChangeShapeType="1"/>
            </p:cNvSpPr>
            <p:nvPr/>
          </p:nvSpPr>
          <p:spPr bwMode="auto">
            <a:xfrm>
              <a:off x="3872" y="3091"/>
              <a:ext cx="49" cy="35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84" name="Line 112"/>
            <p:cNvSpPr>
              <a:spLocks noChangeShapeType="1"/>
            </p:cNvSpPr>
            <p:nvPr/>
          </p:nvSpPr>
          <p:spPr bwMode="auto">
            <a:xfrm>
              <a:off x="3889" y="3067"/>
              <a:ext cx="49" cy="36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85" name="Line 113"/>
            <p:cNvSpPr>
              <a:spLocks noChangeShapeType="1"/>
            </p:cNvSpPr>
            <p:nvPr/>
          </p:nvSpPr>
          <p:spPr bwMode="auto">
            <a:xfrm>
              <a:off x="3906" y="3044"/>
              <a:ext cx="49" cy="35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86" name="Line 114"/>
            <p:cNvSpPr>
              <a:spLocks noChangeShapeType="1"/>
            </p:cNvSpPr>
            <p:nvPr/>
          </p:nvSpPr>
          <p:spPr bwMode="auto">
            <a:xfrm>
              <a:off x="3923" y="3021"/>
              <a:ext cx="48" cy="35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87" name="Line 115"/>
            <p:cNvSpPr>
              <a:spLocks noChangeShapeType="1"/>
            </p:cNvSpPr>
            <p:nvPr/>
          </p:nvSpPr>
          <p:spPr bwMode="auto">
            <a:xfrm>
              <a:off x="3831" y="3148"/>
              <a:ext cx="48" cy="35"/>
            </a:xfrm>
            <a:prstGeom prst="line">
              <a:avLst/>
            </a:prstGeom>
            <a:noFill/>
            <a:ln w="952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88" name="Line 116"/>
            <p:cNvSpPr>
              <a:spLocks noChangeShapeType="1"/>
            </p:cNvSpPr>
            <p:nvPr/>
          </p:nvSpPr>
          <p:spPr bwMode="auto">
            <a:xfrm>
              <a:off x="3848" y="3125"/>
              <a:ext cx="48" cy="35"/>
            </a:xfrm>
            <a:prstGeom prst="line">
              <a:avLst/>
            </a:prstGeom>
            <a:noFill/>
            <a:ln w="952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89" name="Line 117"/>
            <p:cNvSpPr>
              <a:spLocks noChangeShapeType="1"/>
            </p:cNvSpPr>
            <p:nvPr/>
          </p:nvSpPr>
          <p:spPr bwMode="auto">
            <a:xfrm>
              <a:off x="3865" y="3102"/>
              <a:ext cx="48" cy="35"/>
            </a:xfrm>
            <a:prstGeom prst="line">
              <a:avLst/>
            </a:prstGeom>
            <a:noFill/>
            <a:ln w="952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90" name="Line 118"/>
            <p:cNvSpPr>
              <a:spLocks noChangeShapeType="1"/>
            </p:cNvSpPr>
            <p:nvPr/>
          </p:nvSpPr>
          <p:spPr bwMode="auto">
            <a:xfrm>
              <a:off x="3881" y="3078"/>
              <a:ext cx="49" cy="35"/>
            </a:xfrm>
            <a:prstGeom prst="line">
              <a:avLst/>
            </a:prstGeom>
            <a:noFill/>
            <a:ln w="952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91" name="Line 119"/>
            <p:cNvSpPr>
              <a:spLocks noChangeShapeType="1"/>
            </p:cNvSpPr>
            <p:nvPr/>
          </p:nvSpPr>
          <p:spPr bwMode="auto">
            <a:xfrm>
              <a:off x="3898" y="3055"/>
              <a:ext cx="49" cy="35"/>
            </a:xfrm>
            <a:prstGeom prst="line">
              <a:avLst/>
            </a:prstGeom>
            <a:noFill/>
            <a:ln w="952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92" name="Line 120"/>
            <p:cNvSpPr>
              <a:spLocks noChangeShapeType="1"/>
            </p:cNvSpPr>
            <p:nvPr/>
          </p:nvSpPr>
          <p:spPr bwMode="auto">
            <a:xfrm>
              <a:off x="3915" y="3032"/>
              <a:ext cx="49" cy="35"/>
            </a:xfrm>
            <a:prstGeom prst="line">
              <a:avLst/>
            </a:prstGeom>
            <a:noFill/>
            <a:ln w="952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93" name="Line 121"/>
            <p:cNvSpPr>
              <a:spLocks noChangeShapeType="1"/>
            </p:cNvSpPr>
            <p:nvPr/>
          </p:nvSpPr>
          <p:spPr bwMode="auto">
            <a:xfrm>
              <a:off x="3932" y="3008"/>
              <a:ext cx="49" cy="35"/>
            </a:xfrm>
            <a:prstGeom prst="line">
              <a:avLst/>
            </a:prstGeom>
            <a:noFill/>
            <a:ln w="952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94" name="Freeform 122"/>
            <p:cNvSpPr>
              <a:spLocks/>
            </p:cNvSpPr>
            <p:nvPr/>
          </p:nvSpPr>
          <p:spPr bwMode="auto">
            <a:xfrm>
              <a:off x="4919" y="3145"/>
              <a:ext cx="397" cy="606"/>
            </a:xfrm>
            <a:custGeom>
              <a:avLst/>
              <a:gdLst/>
              <a:ahLst/>
              <a:cxnLst>
                <a:cxn ang="0">
                  <a:pos x="112" y="863"/>
                </a:cxn>
                <a:cxn ang="0">
                  <a:pos x="336" y="863"/>
                </a:cxn>
                <a:cxn ang="0">
                  <a:pos x="559" y="844"/>
                </a:cxn>
                <a:cxn ang="0">
                  <a:pos x="783" y="809"/>
                </a:cxn>
                <a:cxn ang="0">
                  <a:pos x="1007" y="759"/>
                </a:cxn>
                <a:cxn ang="0">
                  <a:pos x="1230" y="698"/>
                </a:cxn>
                <a:cxn ang="0">
                  <a:pos x="1453" y="628"/>
                </a:cxn>
                <a:cxn ang="0">
                  <a:pos x="1676" y="550"/>
                </a:cxn>
                <a:cxn ang="0">
                  <a:pos x="2012" y="429"/>
                </a:cxn>
                <a:cxn ang="0">
                  <a:pos x="2347" y="306"/>
                </a:cxn>
                <a:cxn ang="0">
                  <a:pos x="2571" y="230"/>
                </a:cxn>
                <a:cxn ang="0">
                  <a:pos x="2795" y="159"/>
                </a:cxn>
                <a:cxn ang="0">
                  <a:pos x="3018" y="97"/>
                </a:cxn>
                <a:cxn ang="0">
                  <a:pos x="3241" y="47"/>
                </a:cxn>
                <a:cxn ang="0">
                  <a:pos x="3465" y="12"/>
                </a:cxn>
                <a:cxn ang="0">
                  <a:pos x="3577" y="5461"/>
                </a:cxn>
                <a:cxn ang="0">
                  <a:pos x="3352" y="5438"/>
                </a:cxn>
                <a:cxn ang="0">
                  <a:pos x="3129" y="5418"/>
                </a:cxn>
                <a:cxn ang="0">
                  <a:pos x="2905" y="5400"/>
                </a:cxn>
                <a:cxn ang="0">
                  <a:pos x="2681" y="5385"/>
                </a:cxn>
                <a:cxn ang="0">
                  <a:pos x="2456" y="5373"/>
                </a:cxn>
                <a:cxn ang="0">
                  <a:pos x="2232" y="5364"/>
                </a:cxn>
                <a:cxn ang="0">
                  <a:pos x="2008" y="5358"/>
                </a:cxn>
                <a:cxn ang="0">
                  <a:pos x="1784" y="5354"/>
                </a:cxn>
                <a:cxn ang="0">
                  <a:pos x="1559" y="5354"/>
                </a:cxn>
                <a:cxn ang="0">
                  <a:pos x="1335" y="5359"/>
                </a:cxn>
                <a:cxn ang="0">
                  <a:pos x="1112" y="5365"/>
                </a:cxn>
                <a:cxn ang="0">
                  <a:pos x="889" y="5376"/>
                </a:cxn>
                <a:cxn ang="0">
                  <a:pos x="665" y="5392"/>
                </a:cxn>
                <a:cxn ang="0">
                  <a:pos x="443" y="5410"/>
                </a:cxn>
                <a:cxn ang="0">
                  <a:pos x="221" y="5433"/>
                </a:cxn>
                <a:cxn ang="0">
                  <a:pos x="0" y="5461"/>
                </a:cxn>
              </a:cxnLst>
              <a:rect l="0" t="0" r="r" b="b"/>
              <a:pathLst>
                <a:path w="3577" h="5461">
                  <a:moveTo>
                    <a:pt x="0" y="854"/>
                  </a:moveTo>
                  <a:lnTo>
                    <a:pt x="112" y="863"/>
                  </a:lnTo>
                  <a:lnTo>
                    <a:pt x="225" y="866"/>
                  </a:lnTo>
                  <a:lnTo>
                    <a:pt x="336" y="863"/>
                  </a:lnTo>
                  <a:lnTo>
                    <a:pt x="448" y="856"/>
                  </a:lnTo>
                  <a:lnTo>
                    <a:pt x="559" y="844"/>
                  </a:lnTo>
                  <a:lnTo>
                    <a:pt x="671" y="829"/>
                  </a:lnTo>
                  <a:lnTo>
                    <a:pt x="783" y="809"/>
                  </a:lnTo>
                  <a:lnTo>
                    <a:pt x="894" y="785"/>
                  </a:lnTo>
                  <a:lnTo>
                    <a:pt x="1007" y="759"/>
                  </a:lnTo>
                  <a:lnTo>
                    <a:pt x="1118" y="730"/>
                  </a:lnTo>
                  <a:lnTo>
                    <a:pt x="1230" y="698"/>
                  </a:lnTo>
                  <a:lnTo>
                    <a:pt x="1342" y="664"/>
                  </a:lnTo>
                  <a:lnTo>
                    <a:pt x="1453" y="628"/>
                  </a:lnTo>
                  <a:lnTo>
                    <a:pt x="1565" y="590"/>
                  </a:lnTo>
                  <a:lnTo>
                    <a:pt x="1676" y="550"/>
                  </a:lnTo>
                  <a:lnTo>
                    <a:pt x="1789" y="511"/>
                  </a:lnTo>
                  <a:lnTo>
                    <a:pt x="2012" y="429"/>
                  </a:lnTo>
                  <a:lnTo>
                    <a:pt x="2235" y="347"/>
                  </a:lnTo>
                  <a:lnTo>
                    <a:pt x="2347" y="306"/>
                  </a:lnTo>
                  <a:lnTo>
                    <a:pt x="2459" y="268"/>
                  </a:lnTo>
                  <a:lnTo>
                    <a:pt x="2571" y="230"/>
                  </a:lnTo>
                  <a:lnTo>
                    <a:pt x="2683" y="194"/>
                  </a:lnTo>
                  <a:lnTo>
                    <a:pt x="2795" y="159"/>
                  </a:lnTo>
                  <a:lnTo>
                    <a:pt x="2906" y="127"/>
                  </a:lnTo>
                  <a:lnTo>
                    <a:pt x="3018" y="97"/>
                  </a:lnTo>
                  <a:lnTo>
                    <a:pt x="3129" y="71"/>
                  </a:lnTo>
                  <a:lnTo>
                    <a:pt x="3241" y="47"/>
                  </a:lnTo>
                  <a:lnTo>
                    <a:pt x="3354" y="27"/>
                  </a:lnTo>
                  <a:lnTo>
                    <a:pt x="3465" y="12"/>
                  </a:lnTo>
                  <a:lnTo>
                    <a:pt x="3577" y="0"/>
                  </a:lnTo>
                  <a:lnTo>
                    <a:pt x="3577" y="5461"/>
                  </a:lnTo>
                  <a:lnTo>
                    <a:pt x="3465" y="5449"/>
                  </a:lnTo>
                  <a:lnTo>
                    <a:pt x="3352" y="5438"/>
                  </a:lnTo>
                  <a:lnTo>
                    <a:pt x="3241" y="5428"/>
                  </a:lnTo>
                  <a:lnTo>
                    <a:pt x="3129" y="5418"/>
                  </a:lnTo>
                  <a:lnTo>
                    <a:pt x="3017" y="5409"/>
                  </a:lnTo>
                  <a:lnTo>
                    <a:pt x="2905" y="5400"/>
                  </a:lnTo>
                  <a:lnTo>
                    <a:pt x="2792" y="5393"/>
                  </a:lnTo>
                  <a:lnTo>
                    <a:pt x="2681" y="5385"/>
                  </a:lnTo>
                  <a:lnTo>
                    <a:pt x="2568" y="5379"/>
                  </a:lnTo>
                  <a:lnTo>
                    <a:pt x="2456" y="5373"/>
                  </a:lnTo>
                  <a:lnTo>
                    <a:pt x="2344" y="5369"/>
                  </a:lnTo>
                  <a:lnTo>
                    <a:pt x="2232" y="5364"/>
                  </a:lnTo>
                  <a:lnTo>
                    <a:pt x="2119" y="5360"/>
                  </a:lnTo>
                  <a:lnTo>
                    <a:pt x="2008" y="5358"/>
                  </a:lnTo>
                  <a:lnTo>
                    <a:pt x="1895" y="5356"/>
                  </a:lnTo>
                  <a:lnTo>
                    <a:pt x="1784" y="5354"/>
                  </a:lnTo>
                  <a:lnTo>
                    <a:pt x="1671" y="5354"/>
                  </a:lnTo>
                  <a:lnTo>
                    <a:pt x="1559" y="5354"/>
                  </a:lnTo>
                  <a:lnTo>
                    <a:pt x="1448" y="5357"/>
                  </a:lnTo>
                  <a:lnTo>
                    <a:pt x="1335" y="5359"/>
                  </a:lnTo>
                  <a:lnTo>
                    <a:pt x="1223" y="5362"/>
                  </a:lnTo>
                  <a:lnTo>
                    <a:pt x="1112" y="5365"/>
                  </a:lnTo>
                  <a:lnTo>
                    <a:pt x="1000" y="5371"/>
                  </a:lnTo>
                  <a:lnTo>
                    <a:pt x="889" y="5376"/>
                  </a:lnTo>
                  <a:lnTo>
                    <a:pt x="777" y="5384"/>
                  </a:lnTo>
                  <a:lnTo>
                    <a:pt x="665" y="5392"/>
                  </a:lnTo>
                  <a:lnTo>
                    <a:pt x="555" y="5400"/>
                  </a:lnTo>
                  <a:lnTo>
                    <a:pt x="443" y="5410"/>
                  </a:lnTo>
                  <a:lnTo>
                    <a:pt x="333" y="5421"/>
                  </a:lnTo>
                  <a:lnTo>
                    <a:pt x="221" y="5433"/>
                  </a:lnTo>
                  <a:lnTo>
                    <a:pt x="111" y="5446"/>
                  </a:lnTo>
                  <a:lnTo>
                    <a:pt x="0" y="5461"/>
                  </a:lnTo>
                  <a:lnTo>
                    <a:pt x="0" y="8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95" name="Freeform 123"/>
            <p:cNvSpPr>
              <a:spLocks noEditPoints="1"/>
            </p:cNvSpPr>
            <p:nvPr/>
          </p:nvSpPr>
          <p:spPr bwMode="auto">
            <a:xfrm>
              <a:off x="4915" y="3140"/>
              <a:ext cx="405" cy="616"/>
            </a:xfrm>
            <a:custGeom>
              <a:avLst/>
              <a:gdLst/>
              <a:ahLst/>
              <a:cxnLst>
                <a:cxn ang="0">
                  <a:pos x="227" y="868"/>
                </a:cxn>
                <a:cxn ang="0">
                  <a:pos x="476" y="859"/>
                </a:cxn>
                <a:cxn ang="0">
                  <a:pos x="726" y="829"/>
                </a:cxn>
                <a:cxn ang="0">
                  <a:pos x="975" y="777"/>
                </a:cxn>
                <a:cxn ang="0">
                  <a:pos x="1224" y="712"/>
                </a:cxn>
                <a:cxn ang="0">
                  <a:pos x="1662" y="570"/>
                </a:cxn>
                <a:cxn ang="0">
                  <a:pos x="2062" y="501"/>
                </a:cxn>
                <a:cxn ang="0">
                  <a:pos x="1556" y="682"/>
                </a:cxn>
                <a:cxn ang="0">
                  <a:pos x="1303" y="763"/>
                </a:cxn>
                <a:cxn ang="0">
                  <a:pos x="1049" y="833"/>
                </a:cxn>
                <a:cxn ang="0">
                  <a:pos x="796" y="889"/>
                </a:cxn>
                <a:cxn ang="0">
                  <a:pos x="542" y="926"/>
                </a:cxn>
                <a:cxn ang="0">
                  <a:pos x="288" y="940"/>
                </a:cxn>
                <a:cxn ang="0">
                  <a:pos x="33" y="929"/>
                </a:cxn>
                <a:cxn ang="0">
                  <a:pos x="2234" y="362"/>
                </a:cxn>
                <a:cxn ang="0">
                  <a:pos x="2626" y="225"/>
                </a:cxn>
                <a:cxn ang="0">
                  <a:pos x="3019" y="108"/>
                </a:cxn>
                <a:cxn ang="0">
                  <a:pos x="3216" y="62"/>
                </a:cxn>
                <a:cxn ang="0">
                  <a:pos x="3413" y="27"/>
                </a:cxn>
                <a:cxn ang="0">
                  <a:pos x="3609" y="3"/>
                </a:cxn>
                <a:cxn ang="0">
                  <a:pos x="3471" y="90"/>
                </a:cxn>
                <a:cxn ang="0">
                  <a:pos x="3277" y="123"/>
                </a:cxn>
                <a:cxn ang="0">
                  <a:pos x="3082" y="167"/>
                </a:cxn>
                <a:cxn ang="0">
                  <a:pos x="2743" y="262"/>
                </a:cxn>
                <a:cxn ang="0">
                  <a:pos x="2353" y="394"/>
                </a:cxn>
                <a:cxn ang="0">
                  <a:pos x="2037" y="433"/>
                </a:cxn>
                <a:cxn ang="0">
                  <a:pos x="3613" y="39"/>
                </a:cxn>
                <a:cxn ang="0">
                  <a:pos x="3577" y="5500"/>
                </a:cxn>
                <a:cxn ang="0">
                  <a:pos x="3649" y="5539"/>
                </a:cxn>
                <a:cxn ang="0">
                  <a:pos x="3609" y="5535"/>
                </a:cxn>
                <a:cxn ang="0">
                  <a:pos x="3162" y="5493"/>
                </a:cxn>
                <a:cxn ang="0">
                  <a:pos x="2715" y="5460"/>
                </a:cxn>
                <a:cxn ang="0">
                  <a:pos x="2267" y="5438"/>
                </a:cxn>
                <a:cxn ang="0">
                  <a:pos x="1820" y="5430"/>
                </a:cxn>
                <a:cxn ang="0">
                  <a:pos x="2157" y="5364"/>
                </a:cxn>
                <a:cxn ang="0">
                  <a:pos x="2606" y="5383"/>
                </a:cxn>
                <a:cxn ang="0">
                  <a:pos x="3056" y="5412"/>
                </a:cxn>
                <a:cxn ang="0">
                  <a:pos x="3504" y="5453"/>
                </a:cxn>
                <a:cxn ang="0">
                  <a:pos x="1707" y="5430"/>
                </a:cxn>
                <a:cxn ang="0">
                  <a:pos x="1261" y="5436"/>
                </a:cxn>
                <a:cxn ang="0">
                  <a:pos x="815" y="5458"/>
                </a:cxn>
                <a:cxn ang="0">
                  <a:pos x="372" y="5496"/>
                </a:cxn>
                <a:cxn ang="0">
                  <a:pos x="32" y="5463"/>
                </a:cxn>
                <a:cxn ang="0">
                  <a:pos x="476" y="5413"/>
                </a:cxn>
                <a:cxn ang="0">
                  <a:pos x="922" y="5380"/>
                </a:cxn>
                <a:cxn ang="0">
                  <a:pos x="1370" y="5362"/>
                </a:cxn>
                <a:cxn ang="0">
                  <a:pos x="1820" y="5357"/>
                </a:cxn>
                <a:cxn ang="0">
                  <a:pos x="0" y="5500"/>
                </a:cxn>
                <a:cxn ang="0">
                  <a:pos x="0" y="893"/>
                </a:cxn>
                <a:cxn ang="0">
                  <a:pos x="0" y="893"/>
                </a:cxn>
                <a:cxn ang="0">
                  <a:pos x="0" y="893"/>
                </a:cxn>
              </a:cxnLst>
              <a:rect l="0" t="0" r="r" b="b"/>
              <a:pathLst>
                <a:path w="3649" h="5540">
                  <a:moveTo>
                    <a:pt x="40" y="858"/>
                  </a:moveTo>
                  <a:lnTo>
                    <a:pt x="102" y="864"/>
                  </a:lnTo>
                  <a:lnTo>
                    <a:pt x="164" y="867"/>
                  </a:lnTo>
                  <a:lnTo>
                    <a:pt x="227" y="868"/>
                  </a:lnTo>
                  <a:lnTo>
                    <a:pt x="289" y="869"/>
                  </a:lnTo>
                  <a:lnTo>
                    <a:pt x="351" y="867"/>
                  </a:lnTo>
                  <a:lnTo>
                    <a:pt x="414" y="865"/>
                  </a:lnTo>
                  <a:lnTo>
                    <a:pt x="476" y="859"/>
                  </a:lnTo>
                  <a:lnTo>
                    <a:pt x="538" y="854"/>
                  </a:lnTo>
                  <a:lnTo>
                    <a:pt x="601" y="846"/>
                  </a:lnTo>
                  <a:lnTo>
                    <a:pt x="663" y="839"/>
                  </a:lnTo>
                  <a:lnTo>
                    <a:pt x="726" y="829"/>
                  </a:lnTo>
                  <a:lnTo>
                    <a:pt x="788" y="818"/>
                  </a:lnTo>
                  <a:lnTo>
                    <a:pt x="850" y="805"/>
                  </a:lnTo>
                  <a:lnTo>
                    <a:pt x="913" y="792"/>
                  </a:lnTo>
                  <a:lnTo>
                    <a:pt x="975" y="777"/>
                  </a:lnTo>
                  <a:lnTo>
                    <a:pt x="1037" y="762"/>
                  </a:lnTo>
                  <a:lnTo>
                    <a:pt x="1100" y="747"/>
                  </a:lnTo>
                  <a:lnTo>
                    <a:pt x="1162" y="729"/>
                  </a:lnTo>
                  <a:lnTo>
                    <a:pt x="1224" y="712"/>
                  </a:lnTo>
                  <a:lnTo>
                    <a:pt x="1287" y="693"/>
                  </a:lnTo>
                  <a:lnTo>
                    <a:pt x="1413" y="654"/>
                  </a:lnTo>
                  <a:lnTo>
                    <a:pt x="1537" y="612"/>
                  </a:lnTo>
                  <a:lnTo>
                    <a:pt x="1662" y="570"/>
                  </a:lnTo>
                  <a:lnTo>
                    <a:pt x="1788" y="525"/>
                  </a:lnTo>
                  <a:lnTo>
                    <a:pt x="1913" y="479"/>
                  </a:lnTo>
                  <a:lnTo>
                    <a:pt x="2037" y="433"/>
                  </a:lnTo>
                  <a:lnTo>
                    <a:pt x="2062" y="501"/>
                  </a:lnTo>
                  <a:lnTo>
                    <a:pt x="1936" y="548"/>
                  </a:lnTo>
                  <a:lnTo>
                    <a:pt x="1810" y="594"/>
                  </a:lnTo>
                  <a:lnTo>
                    <a:pt x="1683" y="638"/>
                  </a:lnTo>
                  <a:lnTo>
                    <a:pt x="1556" y="682"/>
                  </a:lnTo>
                  <a:lnTo>
                    <a:pt x="1492" y="703"/>
                  </a:lnTo>
                  <a:lnTo>
                    <a:pt x="1429" y="724"/>
                  </a:lnTo>
                  <a:lnTo>
                    <a:pt x="1366" y="743"/>
                  </a:lnTo>
                  <a:lnTo>
                    <a:pt x="1303" y="763"/>
                  </a:lnTo>
                  <a:lnTo>
                    <a:pt x="1240" y="782"/>
                  </a:lnTo>
                  <a:lnTo>
                    <a:pt x="1176" y="800"/>
                  </a:lnTo>
                  <a:lnTo>
                    <a:pt x="1113" y="817"/>
                  </a:lnTo>
                  <a:lnTo>
                    <a:pt x="1049" y="833"/>
                  </a:lnTo>
                  <a:lnTo>
                    <a:pt x="986" y="848"/>
                  </a:lnTo>
                  <a:lnTo>
                    <a:pt x="922" y="864"/>
                  </a:lnTo>
                  <a:lnTo>
                    <a:pt x="859" y="877"/>
                  </a:lnTo>
                  <a:lnTo>
                    <a:pt x="796" y="889"/>
                  </a:lnTo>
                  <a:lnTo>
                    <a:pt x="732" y="900"/>
                  </a:lnTo>
                  <a:lnTo>
                    <a:pt x="669" y="910"/>
                  </a:lnTo>
                  <a:lnTo>
                    <a:pt x="605" y="918"/>
                  </a:lnTo>
                  <a:lnTo>
                    <a:pt x="542" y="926"/>
                  </a:lnTo>
                  <a:lnTo>
                    <a:pt x="478" y="932"/>
                  </a:lnTo>
                  <a:lnTo>
                    <a:pt x="415" y="936"/>
                  </a:lnTo>
                  <a:lnTo>
                    <a:pt x="351" y="939"/>
                  </a:lnTo>
                  <a:lnTo>
                    <a:pt x="288" y="940"/>
                  </a:lnTo>
                  <a:lnTo>
                    <a:pt x="224" y="940"/>
                  </a:lnTo>
                  <a:lnTo>
                    <a:pt x="160" y="938"/>
                  </a:lnTo>
                  <a:lnTo>
                    <a:pt x="96" y="935"/>
                  </a:lnTo>
                  <a:lnTo>
                    <a:pt x="33" y="929"/>
                  </a:lnTo>
                  <a:lnTo>
                    <a:pt x="40" y="858"/>
                  </a:lnTo>
                  <a:close/>
                  <a:moveTo>
                    <a:pt x="2037" y="433"/>
                  </a:moveTo>
                  <a:lnTo>
                    <a:pt x="2136" y="397"/>
                  </a:lnTo>
                  <a:lnTo>
                    <a:pt x="2234" y="362"/>
                  </a:lnTo>
                  <a:lnTo>
                    <a:pt x="2332" y="326"/>
                  </a:lnTo>
                  <a:lnTo>
                    <a:pt x="2430" y="291"/>
                  </a:lnTo>
                  <a:lnTo>
                    <a:pt x="2529" y="258"/>
                  </a:lnTo>
                  <a:lnTo>
                    <a:pt x="2626" y="225"/>
                  </a:lnTo>
                  <a:lnTo>
                    <a:pt x="2724" y="193"/>
                  </a:lnTo>
                  <a:lnTo>
                    <a:pt x="2823" y="163"/>
                  </a:lnTo>
                  <a:lnTo>
                    <a:pt x="2921" y="134"/>
                  </a:lnTo>
                  <a:lnTo>
                    <a:pt x="3019" y="108"/>
                  </a:lnTo>
                  <a:lnTo>
                    <a:pt x="3068" y="96"/>
                  </a:lnTo>
                  <a:lnTo>
                    <a:pt x="3117" y="84"/>
                  </a:lnTo>
                  <a:lnTo>
                    <a:pt x="3166" y="73"/>
                  </a:lnTo>
                  <a:lnTo>
                    <a:pt x="3216" y="62"/>
                  </a:lnTo>
                  <a:lnTo>
                    <a:pt x="3265" y="52"/>
                  </a:lnTo>
                  <a:lnTo>
                    <a:pt x="3314" y="43"/>
                  </a:lnTo>
                  <a:lnTo>
                    <a:pt x="3363" y="35"/>
                  </a:lnTo>
                  <a:lnTo>
                    <a:pt x="3413" y="27"/>
                  </a:lnTo>
                  <a:lnTo>
                    <a:pt x="3462" y="19"/>
                  </a:lnTo>
                  <a:lnTo>
                    <a:pt x="3511" y="13"/>
                  </a:lnTo>
                  <a:lnTo>
                    <a:pt x="3560" y="7"/>
                  </a:lnTo>
                  <a:lnTo>
                    <a:pt x="3609" y="3"/>
                  </a:lnTo>
                  <a:lnTo>
                    <a:pt x="3616" y="75"/>
                  </a:lnTo>
                  <a:lnTo>
                    <a:pt x="3567" y="79"/>
                  </a:lnTo>
                  <a:lnTo>
                    <a:pt x="3519" y="85"/>
                  </a:lnTo>
                  <a:lnTo>
                    <a:pt x="3471" y="90"/>
                  </a:lnTo>
                  <a:lnTo>
                    <a:pt x="3422" y="98"/>
                  </a:lnTo>
                  <a:lnTo>
                    <a:pt x="3373" y="106"/>
                  </a:lnTo>
                  <a:lnTo>
                    <a:pt x="3325" y="114"/>
                  </a:lnTo>
                  <a:lnTo>
                    <a:pt x="3277" y="123"/>
                  </a:lnTo>
                  <a:lnTo>
                    <a:pt x="3228" y="133"/>
                  </a:lnTo>
                  <a:lnTo>
                    <a:pt x="3180" y="144"/>
                  </a:lnTo>
                  <a:lnTo>
                    <a:pt x="3131" y="155"/>
                  </a:lnTo>
                  <a:lnTo>
                    <a:pt x="3082" y="167"/>
                  </a:lnTo>
                  <a:lnTo>
                    <a:pt x="3034" y="179"/>
                  </a:lnTo>
                  <a:lnTo>
                    <a:pt x="2937" y="205"/>
                  </a:lnTo>
                  <a:lnTo>
                    <a:pt x="2840" y="233"/>
                  </a:lnTo>
                  <a:lnTo>
                    <a:pt x="2743" y="262"/>
                  </a:lnTo>
                  <a:lnTo>
                    <a:pt x="2646" y="294"/>
                  </a:lnTo>
                  <a:lnTo>
                    <a:pt x="2548" y="327"/>
                  </a:lnTo>
                  <a:lnTo>
                    <a:pt x="2451" y="359"/>
                  </a:lnTo>
                  <a:lnTo>
                    <a:pt x="2353" y="394"/>
                  </a:lnTo>
                  <a:lnTo>
                    <a:pt x="2257" y="429"/>
                  </a:lnTo>
                  <a:lnTo>
                    <a:pt x="2160" y="464"/>
                  </a:lnTo>
                  <a:lnTo>
                    <a:pt x="2062" y="501"/>
                  </a:lnTo>
                  <a:lnTo>
                    <a:pt x="2037" y="433"/>
                  </a:lnTo>
                  <a:close/>
                  <a:moveTo>
                    <a:pt x="3609" y="3"/>
                  </a:moveTo>
                  <a:lnTo>
                    <a:pt x="3649" y="0"/>
                  </a:lnTo>
                  <a:lnTo>
                    <a:pt x="3649" y="39"/>
                  </a:lnTo>
                  <a:lnTo>
                    <a:pt x="3613" y="39"/>
                  </a:lnTo>
                  <a:lnTo>
                    <a:pt x="3609" y="3"/>
                  </a:lnTo>
                  <a:close/>
                  <a:moveTo>
                    <a:pt x="3649" y="39"/>
                  </a:moveTo>
                  <a:lnTo>
                    <a:pt x="3649" y="5500"/>
                  </a:lnTo>
                  <a:lnTo>
                    <a:pt x="3577" y="5500"/>
                  </a:lnTo>
                  <a:lnTo>
                    <a:pt x="3577" y="39"/>
                  </a:lnTo>
                  <a:lnTo>
                    <a:pt x="3649" y="39"/>
                  </a:lnTo>
                  <a:close/>
                  <a:moveTo>
                    <a:pt x="3649" y="5500"/>
                  </a:moveTo>
                  <a:lnTo>
                    <a:pt x="3649" y="5539"/>
                  </a:lnTo>
                  <a:lnTo>
                    <a:pt x="3609" y="5535"/>
                  </a:lnTo>
                  <a:lnTo>
                    <a:pt x="3613" y="5500"/>
                  </a:lnTo>
                  <a:lnTo>
                    <a:pt x="3649" y="5500"/>
                  </a:lnTo>
                  <a:close/>
                  <a:moveTo>
                    <a:pt x="3609" y="5535"/>
                  </a:moveTo>
                  <a:lnTo>
                    <a:pt x="3497" y="5524"/>
                  </a:lnTo>
                  <a:lnTo>
                    <a:pt x="3385" y="5513"/>
                  </a:lnTo>
                  <a:lnTo>
                    <a:pt x="3274" y="5502"/>
                  </a:lnTo>
                  <a:lnTo>
                    <a:pt x="3162" y="5493"/>
                  </a:lnTo>
                  <a:lnTo>
                    <a:pt x="3050" y="5483"/>
                  </a:lnTo>
                  <a:lnTo>
                    <a:pt x="2938" y="5476"/>
                  </a:lnTo>
                  <a:lnTo>
                    <a:pt x="2826" y="5467"/>
                  </a:lnTo>
                  <a:lnTo>
                    <a:pt x="2715" y="5460"/>
                  </a:lnTo>
                  <a:lnTo>
                    <a:pt x="2603" y="5454"/>
                  </a:lnTo>
                  <a:lnTo>
                    <a:pt x="2490" y="5448"/>
                  </a:lnTo>
                  <a:lnTo>
                    <a:pt x="2379" y="5443"/>
                  </a:lnTo>
                  <a:lnTo>
                    <a:pt x="2267" y="5438"/>
                  </a:lnTo>
                  <a:lnTo>
                    <a:pt x="2154" y="5435"/>
                  </a:lnTo>
                  <a:lnTo>
                    <a:pt x="2043" y="5433"/>
                  </a:lnTo>
                  <a:lnTo>
                    <a:pt x="1931" y="5431"/>
                  </a:lnTo>
                  <a:lnTo>
                    <a:pt x="1820" y="5430"/>
                  </a:lnTo>
                  <a:lnTo>
                    <a:pt x="1820" y="5357"/>
                  </a:lnTo>
                  <a:lnTo>
                    <a:pt x="1932" y="5358"/>
                  </a:lnTo>
                  <a:lnTo>
                    <a:pt x="2044" y="5361"/>
                  </a:lnTo>
                  <a:lnTo>
                    <a:pt x="2157" y="5364"/>
                  </a:lnTo>
                  <a:lnTo>
                    <a:pt x="2269" y="5367"/>
                  </a:lnTo>
                  <a:lnTo>
                    <a:pt x="2382" y="5372"/>
                  </a:lnTo>
                  <a:lnTo>
                    <a:pt x="2494" y="5376"/>
                  </a:lnTo>
                  <a:lnTo>
                    <a:pt x="2606" y="5383"/>
                  </a:lnTo>
                  <a:lnTo>
                    <a:pt x="2719" y="5388"/>
                  </a:lnTo>
                  <a:lnTo>
                    <a:pt x="2832" y="5396"/>
                  </a:lnTo>
                  <a:lnTo>
                    <a:pt x="2943" y="5403"/>
                  </a:lnTo>
                  <a:lnTo>
                    <a:pt x="3056" y="5412"/>
                  </a:lnTo>
                  <a:lnTo>
                    <a:pt x="3167" y="5421"/>
                  </a:lnTo>
                  <a:lnTo>
                    <a:pt x="3280" y="5431"/>
                  </a:lnTo>
                  <a:lnTo>
                    <a:pt x="3392" y="5442"/>
                  </a:lnTo>
                  <a:lnTo>
                    <a:pt x="3504" y="5453"/>
                  </a:lnTo>
                  <a:lnTo>
                    <a:pt x="3616" y="5463"/>
                  </a:lnTo>
                  <a:lnTo>
                    <a:pt x="3609" y="5535"/>
                  </a:lnTo>
                  <a:close/>
                  <a:moveTo>
                    <a:pt x="1820" y="5430"/>
                  </a:moveTo>
                  <a:lnTo>
                    <a:pt x="1707" y="5430"/>
                  </a:lnTo>
                  <a:lnTo>
                    <a:pt x="1595" y="5430"/>
                  </a:lnTo>
                  <a:lnTo>
                    <a:pt x="1484" y="5431"/>
                  </a:lnTo>
                  <a:lnTo>
                    <a:pt x="1372" y="5433"/>
                  </a:lnTo>
                  <a:lnTo>
                    <a:pt x="1261" y="5436"/>
                  </a:lnTo>
                  <a:lnTo>
                    <a:pt x="1149" y="5441"/>
                  </a:lnTo>
                  <a:lnTo>
                    <a:pt x="1038" y="5446"/>
                  </a:lnTo>
                  <a:lnTo>
                    <a:pt x="927" y="5451"/>
                  </a:lnTo>
                  <a:lnTo>
                    <a:pt x="815" y="5458"/>
                  </a:lnTo>
                  <a:lnTo>
                    <a:pt x="705" y="5467"/>
                  </a:lnTo>
                  <a:lnTo>
                    <a:pt x="594" y="5476"/>
                  </a:lnTo>
                  <a:lnTo>
                    <a:pt x="483" y="5485"/>
                  </a:lnTo>
                  <a:lnTo>
                    <a:pt x="372" y="5496"/>
                  </a:lnTo>
                  <a:lnTo>
                    <a:pt x="262" y="5508"/>
                  </a:lnTo>
                  <a:lnTo>
                    <a:pt x="151" y="5520"/>
                  </a:lnTo>
                  <a:lnTo>
                    <a:pt x="42" y="5535"/>
                  </a:lnTo>
                  <a:lnTo>
                    <a:pt x="32" y="5463"/>
                  </a:lnTo>
                  <a:lnTo>
                    <a:pt x="142" y="5449"/>
                  </a:lnTo>
                  <a:lnTo>
                    <a:pt x="254" y="5436"/>
                  </a:lnTo>
                  <a:lnTo>
                    <a:pt x="364" y="5424"/>
                  </a:lnTo>
                  <a:lnTo>
                    <a:pt x="476" y="5413"/>
                  </a:lnTo>
                  <a:lnTo>
                    <a:pt x="588" y="5403"/>
                  </a:lnTo>
                  <a:lnTo>
                    <a:pt x="699" y="5395"/>
                  </a:lnTo>
                  <a:lnTo>
                    <a:pt x="811" y="5387"/>
                  </a:lnTo>
                  <a:lnTo>
                    <a:pt x="922" y="5380"/>
                  </a:lnTo>
                  <a:lnTo>
                    <a:pt x="1034" y="5374"/>
                  </a:lnTo>
                  <a:lnTo>
                    <a:pt x="1146" y="5369"/>
                  </a:lnTo>
                  <a:lnTo>
                    <a:pt x="1258" y="5365"/>
                  </a:lnTo>
                  <a:lnTo>
                    <a:pt x="1370" y="5362"/>
                  </a:lnTo>
                  <a:lnTo>
                    <a:pt x="1483" y="5360"/>
                  </a:lnTo>
                  <a:lnTo>
                    <a:pt x="1594" y="5358"/>
                  </a:lnTo>
                  <a:lnTo>
                    <a:pt x="1707" y="5357"/>
                  </a:lnTo>
                  <a:lnTo>
                    <a:pt x="1820" y="5357"/>
                  </a:lnTo>
                  <a:lnTo>
                    <a:pt x="1820" y="5430"/>
                  </a:lnTo>
                  <a:close/>
                  <a:moveTo>
                    <a:pt x="42" y="5535"/>
                  </a:moveTo>
                  <a:lnTo>
                    <a:pt x="0" y="5540"/>
                  </a:lnTo>
                  <a:lnTo>
                    <a:pt x="0" y="5500"/>
                  </a:lnTo>
                  <a:lnTo>
                    <a:pt x="36" y="5500"/>
                  </a:lnTo>
                  <a:lnTo>
                    <a:pt x="42" y="5535"/>
                  </a:lnTo>
                  <a:close/>
                  <a:moveTo>
                    <a:pt x="0" y="5500"/>
                  </a:moveTo>
                  <a:lnTo>
                    <a:pt x="0" y="893"/>
                  </a:lnTo>
                  <a:lnTo>
                    <a:pt x="72" y="893"/>
                  </a:lnTo>
                  <a:lnTo>
                    <a:pt x="72" y="5500"/>
                  </a:lnTo>
                  <a:lnTo>
                    <a:pt x="0" y="5500"/>
                  </a:lnTo>
                  <a:close/>
                  <a:moveTo>
                    <a:pt x="0" y="893"/>
                  </a:moveTo>
                  <a:lnTo>
                    <a:pt x="0" y="854"/>
                  </a:lnTo>
                  <a:lnTo>
                    <a:pt x="40" y="858"/>
                  </a:lnTo>
                  <a:lnTo>
                    <a:pt x="36" y="893"/>
                  </a:lnTo>
                  <a:lnTo>
                    <a:pt x="0" y="89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96" name="Freeform 124"/>
            <p:cNvSpPr>
              <a:spLocks/>
            </p:cNvSpPr>
            <p:nvPr/>
          </p:nvSpPr>
          <p:spPr bwMode="auto">
            <a:xfrm>
              <a:off x="5315" y="3747"/>
              <a:ext cx="43" cy="29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80" y="197"/>
                </a:cxn>
                <a:cxn ang="0">
                  <a:pos x="345" y="260"/>
                </a:cxn>
                <a:cxn ang="0">
                  <a:pos x="0" y="63"/>
                </a:cxn>
                <a:cxn ang="0">
                  <a:pos x="36" y="0"/>
                </a:cxn>
              </a:cxnLst>
              <a:rect l="0" t="0" r="r" b="b"/>
              <a:pathLst>
                <a:path w="380" h="260">
                  <a:moveTo>
                    <a:pt x="36" y="0"/>
                  </a:moveTo>
                  <a:lnTo>
                    <a:pt x="380" y="197"/>
                  </a:lnTo>
                  <a:lnTo>
                    <a:pt x="345" y="260"/>
                  </a:lnTo>
                  <a:lnTo>
                    <a:pt x="0" y="63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97" name="Freeform 125"/>
            <p:cNvSpPr>
              <a:spLocks/>
            </p:cNvSpPr>
            <p:nvPr/>
          </p:nvSpPr>
          <p:spPr bwMode="auto">
            <a:xfrm>
              <a:off x="5026" y="3444"/>
              <a:ext cx="204" cy="205"/>
            </a:xfrm>
            <a:custGeom>
              <a:avLst/>
              <a:gdLst/>
              <a:ahLst/>
              <a:cxnLst>
                <a:cxn ang="0">
                  <a:pos x="1015" y="4"/>
                </a:cxn>
                <a:cxn ang="0">
                  <a:pos x="1196" y="40"/>
                </a:cxn>
                <a:cxn ang="0">
                  <a:pos x="1361" y="109"/>
                </a:cxn>
                <a:cxn ang="0">
                  <a:pos x="1507" y="207"/>
                </a:cxn>
                <a:cxn ang="0">
                  <a:pos x="1631" y="331"/>
                </a:cxn>
                <a:cxn ang="0">
                  <a:pos x="1730" y="478"/>
                </a:cxn>
                <a:cxn ang="0">
                  <a:pos x="1798" y="643"/>
                </a:cxn>
                <a:cxn ang="0">
                  <a:pos x="1835" y="823"/>
                </a:cxn>
                <a:cxn ang="0">
                  <a:pos x="1835" y="1014"/>
                </a:cxn>
                <a:cxn ang="0">
                  <a:pos x="1798" y="1195"/>
                </a:cxn>
                <a:cxn ang="0">
                  <a:pos x="1730" y="1360"/>
                </a:cxn>
                <a:cxn ang="0">
                  <a:pos x="1631" y="1507"/>
                </a:cxn>
                <a:cxn ang="0">
                  <a:pos x="1507" y="1631"/>
                </a:cxn>
                <a:cxn ang="0">
                  <a:pos x="1361" y="1729"/>
                </a:cxn>
                <a:cxn ang="0">
                  <a:pos x="1196" y="1798"/>
                </a:cxn>
                <a:cxn ang="0">
                  <a:pos x="1015" y="1833"/>
                </a:cxn>
                <a:cxn ang="0">
                  <a:pos x="825" y="1833"/>
                </a:cxn>
                <a:cxn ang="0">
                  <a:pos x="643" y="1798"/>
                </a:cxn>
                <a:cxn ang="0">
                  <a:pos x="478" y="1729"/>
                </a:cxn>
                <a:cxn ang="0">
                  <a:pos x="331" y="1631"/>
                </a:cxn>
                <a:cxn ang="0">
                  <a:pos x="208" y="1507"/>
                </a:cxn>
                <a:cxn ang="0">
                  <a:pos x="109" y="1360"/>
                </a:cxn>
                <a:cxn ang="0">
                  <a:pos x="41" y="1195"/>
                </a:cxn>
                <a:cxn ang="0">
                  <a:pos x="5" y="1014"/>
                </a:cxn>
                <a:cxn ang="0">
                  <a:pos x="2" y="848"/>
                </a:cxn>
                <a:cxn ang="0">
                  <a:pos x="422" y="918"/>
                </a:cxn>
                <a:cxn ang="0">
                  <a:pos x="432" y="1020"/>
                </a:cxn>
                <a:cxn ang="0">
                  <a:pos x="460" y="1114"/>
                </a:cxn>
                <a:cxn ang="0">
                  <a:pos x="506" y="1198"/>
                </a:cxn>
                <a:cxn ang="0">
                  <a:pos x="567" y="1272"/>
                </a:cxn>
                <a:cxn ang="0">
                  <a:pos x="640" y="1332"/>
                </a:cxn>
                <a:cxn ang="0">
                  <a:pos x="725" y="1378"/>
                </a:cxn>
                <a:cxn ang="0">
                  <a:pos x="818" y="1406"/>
                </a:cxn>
                <a:cxn ang="0">
                  <a:pos x="920" y="1416"/>
                </a:cxn>
                <a:cxn ang="0">
                  <a:pos x="1021" y="1406"/>
                </a:cxn>
                <a:cxn ang="0">
                  <a:pos x="1115" y="1378"/>
                </a:cxn>
                <a:cxn ang="0">
                  <a:pos x="1199" y="1332"/>
                </a:cxn>
                <a:cxn ang="0">
                  <a:pos x="1271" y="1272"/>
                </a:cxn>
                <a:cxn ang="0">
                  <a:pos x="1331" y="1198"/>
                </a:cxn>
                <a:cxn ang="0">
                  <a:pos x="1376" y="1114"/>
                </a:cxn>
                <a:cxn ang="0">
                  <a:pos x="1405" y="1020"/>
                </a:cxn>
                <a:cxn ang="0">
                  <a:pos x="1414" y="918"/>
                </a:cxn>
                <a:cxn ang="0">
                  <a:pos x="1406" y="825"/>
                </a:cxn>
                <a:cxn ang="0">
                  <a:pos x="1381" y="738"/>
                </a:cxn>
                <a:cxn ang="0">
                  <a:pos x="1341" y="658"/>
                </a:cxn>
                <a:cxn ang="0">
                  <a:pos x="1288" y="588"/>
                </a:cxn>
                <a:cxn ang="0">
                  <a:pos x="1223" y="528"/>
                </a:cxn>
                <a:cxn ang="0">
                  <a:pos x="1148" y="481"/>
                </a:cxn>
                <a:cxn ang="0">
                  <a:pos x="1063" y="447"/>
                </a:cxn>
                <a:cxn ang="0">
                  <a:pos x="972" y="429"/>
                </a:cxn>
              </a:cxnLst>
              <a:rect l="0" t="0" r="r" b="b"/>
              <a:pathLst>
                <a:path w="1839" h="1838">
                  <a:moveTo>
                    <a:pt x="887" y="0"/>
                  </a:moveTo>
                  <a:lnTo>
                    <a:pt x="920" y="0"/>
                  </a:lnTo>
                  <a:lnTo>
                    <a:pt x="968" y="1"/>
                  </a:lnTo>
                  <a:lnTo>
                    <a:pt x="1015" y="4"/>
                  </a:lnTo>
                  <a:lnTo>
                    <a:pt x="1061" y="11"/>
                  </a:lnTo>
                  <a:lnTo>
                    <a:pt x="1107" y="18"/>
                  </a:lnTo>
                  <a:lnTo>
                    <a:pt x="1152" y="28"/>
                  </a:lnTo>
                  <a:lnTo>
                    <a:pt x="1196" y="40"/>
                  </a:lnTo>
                  <a:lnTo>
                    <a:pt x="1238" y="54"/>
                  </a:lnTo>
                  <a:lnTo>
                    <a:pt x="1281" y="71"/>
                  </a:lnTo>
                  <a:lnTo>
                    <a:pt x="1321" y="89"/>
                  </a:lnTo>
                  <a:lnTo>
                    <a:pt x="1361" y="109"/>
                  </a:lnTo>
                  <a:lnTo>
                    <a:pt x="1400" y="131"/>
                  </a:lnTo>
                  <a:lnTo>
                    <a:pt x="1437" y="155"/>
                  </a:lnTo>
                  <a:lnTo>
                    <a:pt x="1472" y="180"/>
                  </a:lnTo>
                  <a:lnTo>
                    <a:pt x="1507" y="207"/>
                  </a:lnTo>
                  <a:lnTo>
                    <a:pt x="1541" y="236"/>
                  </a:lnTo>
                  <a:lnTo>
                    <a:pt x="1573" y="266"/>
                  </a:lnTo>
                  <a:lnTo>
                    <a:pt x="1603" y="298"/>
                  </a:lnTo>
                  <a:lnTo>
                    <a:pt x="1631" y="331"/>
                  </a:lnTo>
                  <a:lnTo>
                    <a:pt x="1658" y="366"/>
                  </a:lnTo>
                  <a:lnTo>
                    <a:pt x="1684" y="402"/>
                  </a:lnTo>
                  <a:lnTo>
                    <a:pt x="1708" y="439"/>
                  </a:lnTo>
                  <a:lnTo>
                    <a:pt x="1730" y="478"/>
                  </a:lnTo>
                  <a:lnTo>
                    <a:pt x="1749" y="517"/>
                  </a:lnTo>
                  <a:lnTo>
                    <a:pt x="1768" y="557"/>
                  </a:lnTo>
                  <a:lnTo>
                    <a:pt x="1784" y="600"/>
                  </a:lnTo>
                  <a:lnTo>
                    <a:pt x="1798" y="643"/>
                  </a:lnTo>
                  <a:lnTo>
                    <a:pt x="1811" y="687"/>
                  </a:lnTo>
                  <a:lnTo>
                    <a:pt x="1820" y="731"/>
                  </a:lnTo>
                  <a:lnTo>
                    <a:pt x="1829" y="777"/>
                  </a:lnTo>
                  <a:lnTo>
                    <a:pt x="1835" y="823"/>
                  </a:lnTo>
                  <a:lnTo>
                    <a:pt x="1838" y="871"/>
                  </a:lnTo>
                  <a:lnTo>
                    <a:pt x="1839" y="918"/>
                  </a:lnTo>
                  <a:lnTo>
                    <a:pt x="1838" y="967"/>
                  </a:lnTo>
                  <a:lnTo>
                    <a:pt x="1835" y="1014"/>
                  </a:lnTo>
                  <a:lnTo>
                    <a:pt x="1829" y="1061"/>
                  </a:lnTo>
                  <a:lnTo>
                    <a:pt x="1820" y="1107"/>
                  </a:lnTo>
                  <a:lnTo>
                    <a:pt x="1811" y="1151"/>
                  </a:lnTo>
                  <a:lnTo>
                    <a:pt x="1798" y="1195"/>
                  </a:lnTo>
                  <a:lnTo>
                    <a:pt x="1784" y="1238"/>
                  </a:lnTo>
                  <a:lnTo>
                    <a:pt x="1768" y="1279"/>
                  </a:lnTo>
                  <a:lnTo>
                    <a:pt x="1749" y="1321"/>
                  </a:lnTo>
                  <a:lnTo>
                    <a:pt x="1730" y="1360"/>
                  </a:lnTo>
                  <a:lnTo>
                    <a:pt x="1708" y="1399"/>
                  </a:lnTo>
                  <a:lnTo>
                    <a:pt x="1684" y="1436"/>
                  </a:lnTo>
                  <a:lnTo>
                    <a:pt x="1658" y="1472"/>
                  </a:lnTo>
                  <a:lnTo>
                    <a:pt x="1631" y="1507"/>
                  </a:lnTo>
                  <a:lnTo>
                    <a:pt x="1603" y="1540"/>
                  </a:lnTo>
                  <a:lnTo>
                    <a:pt x="1573" y="1571"/>
                  </a:lnTo>
                  <a:lnTo>
                    <a:pt x="1541" y="1602"/>
                  </a:lnTo>
                  <a:lnTo>
                    <a:pt x="1507" y="1631"/>
                  </a:lnTo>
                  <a:lnTo>
                    <a:pt x="1472" y="1658"/>
                  </a:lnTo>
                  <a:lnTo>
                    <a:pt x="1437" y="1683"/>
                  </a:lnTo>
                  <a:lnTo>
                    <a:pt x="1400" y="1707"/>
                  </a:lnTo>
                  <a:lnTo>
                    <a:pt x="1361" y="1729"/>
                  </a:lnTo>
                  <a:lnTo>
                    <a:pt x="1321" y="1749"/>
                  </a:lnTo>
                  <a:lnTo>
                    <a:pt x="1281" y="1767"/>
                  </a:lnTo>
                  <a:lnTo>
                    <a:pt x="1238" y="1784"/>
                  </a:lnTo>
                  <a:lnTo>
                    <a:pt x="1196" y="1798"/>
                  </a:lnTo>
                  <a:lnTo>
                    <a:pt x="1152" y="1810"/>
                  </a:lnTo>
                  <a:lnTo>
                    <a:pt x="1107" y="1820"/>
                  </a:lnTo>
                  <a:lnTo>
                    <a:pt x="1061" y="1827"/>
                  </a:lnTo>
                  <a:lnTo>
                    <a:pt x="1015" y="1833"/>
                  </a:lnTo>
                  <a:lnTo>
                    <a:pt x="968" y="1837"/>
                  </a:lnTo>
                  <a:lnTo>
                    <a:pt x="920" y="1838"/>
                  </a:lnTo>
                  <a:lnTo>
                    <a:pt x="872" y="1837"/>
                  </a:lnTo>
                  <a:lnTo>
                    <a:pt x="825" y="1833"/>
                  </a:lnTo>
                  <a:lnTo>
                    <a:pt x="778" y="1827"/>
                  </a:lnTo>
                  <a:lnTo>
                    <a:pt x="732" y="1820"/>
                  </a:lnTo>
                  <a:lnTo>
                    <a:pt x="687" y="1810"/>
                  </a:lnTo>
                  <a:lnTo>
                    <a:pt x="643" y="1798"/>
                  </a:lnTo>
                  <a:lnTo>
                    <a:pt x="600" y="1784"/>
                  </a:lnTo>
                  <a:lnTo>
                    <a:pt x="559" y="1767"/>
                  </a:lnTo>
                  <a:lnTo>
                    <a:pt x="517" y="1749"/>
                  </a:lnTo>
                  <a:lnTo>
                    <a:pt x="478" y="1729"/>
                  </a:lnTo>
                  <a:lnTo>
                    <a:pt x="440" y="1707"/>
                  </a:lnTo>
                  <a:lnTo>
                    <a:pt x="402" y="1683"/>
                  </a:lnTo>
                  <a:lnTo>
                    <a:pt x="366" y="1658"/>
                  </a:lnTo>
                  <a:lnTo>
                    <a:pt x="331" y="1631"/>
                  </a:lnTo>
                  <a:lnTo>
                    <a:pt x="299" y="1602"/>
                  </a:lnTo>
                  <a:lnTo>
                    <a:pt x="267" y="1571"/>
                  </a:lnTo>
                  <a:lnTo>
                    <a:pt x="236" y="1540"/>
                  </a:lnTo>
                  <a:lnTo>
                    <a:pt x="208" y="1507"/>
                  </a:lnTo>
                  <a:lnTo>
                    <a:pt x="180" y="1472"/>
                  </a:lnTo>
                  <a:lnTo>
                    <a:pt x="155" y="1436"/>
                  </a:lnTo>
                  <a:lnTo>
                    <a:pt x="131" y="1399"/>
                  </a:lnTo>
                  <a:lnTo>
                    <a:pt x="109" y="1360"/>
                  </a:lnTo>
                  <a:lnTo>
                    <a:pt x="90" y="1321"/>
                  </a:lnTo>
                  <a:lnTo>
                    <a:pt x="72" y="1279"/>
                  </a:lnTo>
                  <a:lnTo>
                    <a:pt x="56" y="1238"/>
                  </a:lnTo>
                  <a:lnTo>
                    <a:pt x="41" y="1195"/>
                  </a:lnTo>
                  <a:lnTo>
                    <a:pt x="28" y="1151"/>
                  </a:lnTo>
                  <a:lnTo>
                    <a:pt x="18" y="1107"/>
                  </a:lnTo>
                  <a:lnTo>
                    <a:pt x="11" y="1061"/>
                  </a:lnTo>
                  <a:lnTo>
                    <a:pt x="5" y="1014"/>
                  </a:lnTo>
                  <a:lnTo>
                    <a:pt x="2" y="967"/>
                  </a:lnTo>
                  <a:lnTo>
                    <a:pt x="0" y="918"/>
                  </a:lnTo>
                  <a:lnTo>
                    <a:pt x="1" y="883"/>
                  </a:lnTo>
                  <a:lnTo>
                    <a:pt x="2" y="848"/>
                  </a:lnTo>
                  <a:lnTo>
                    <a:pt x="4" y="815"/>
                  </a:lnTo>
                  <a:lnTo>
                    <a:pt x="8" y="779"/>
                  </a:lnTo>
                  <a:lnTo>
                    <a:pt x="422" y="906"/>
                  </a:lnTo>
                  <a:lnTo>
                    <a:pt x="422" y="918"/>
                  </a:lnTo>
                  <a:lnTo>
                    <a:pt x="423" y="945"/>
                  </a:lnTo>
                  <a:lnTo>
                    <a:pt x="424" y="970"/>
                  </a:lnTo>
                  <a:lnTo>
                    <a:pt x="428" y="995"/>
                  </a:lnTo>
                  <a:lnTo>
                    <a:pt x="432" y="1020"/>
                  </a:lnTo>
                  <a:lnTo>
                    <a:pt x="437" y="1044"/>
                  </a:lnTo>
                  <a:lnTo>
                    <a:pt x="444" y="1068"/>
                  </a:lnTo>
                  <a:lnTo>
                    <a:pt x="452" y="1091"/>
                  </a:lnTo>
                  <a:lnTo>
                    <a:pt x="460" y="1114"/>
                  </a:lnTo>
                  <a:lnTo>
                    <a:pt x="470" y="1136"/>
                  </a:lnTo>
                  <a:lnTo>
                    <a:pt x="481" y="1157"/>
                  </a:lnTo>
                  <a:lnTo>
                    <a:pt x="493" y="1179"/>
                  </a:lnTo>
                  <a:lnTo>
                    <a:pt x="506" y="1198"/>
                  </a:lnTo>
                  <a:lnTo>
                    <a:pt x="521" y="1218"/>
                  </a:lnTo>
                  <a:lnTo>
                    <a:pt x="535" y="1237"/>
                  </a:lnTo>
                  <a:lnTo>
                    <a:pt x="550" y="1254"/>
                  </a:lnTo>
                  <a:lnTo>
                    <a:pt x="567" y="1272"/>
                  </a:lnTo>
                  <a:lnTo>
                    <a:pt x="584" y="1288"/>
                  </a:lnTo>
                  <a:lnTo>
                    <a:pt x="602" y="1303"/>
                  </a:lnTo>
                  <a:lnTo>
                    <a:pt x="620" y="1319"/>
                  </a:lnTo>
                  <a:lnTo>
                    <a:pt x="640" y="1332"/>
                  </a:lnTo>
                  <a:lnTo>
                    <a:pt x="661" y="1345"/>
                  </a:lnTo>
                  <a:lnTo>
                    <a:pt x="681" y="1357"/>
                  </a:lnTo>
                  <a:lnTo>
                    <a:pt x="702" y="1368"/>
                  </a:lnTo>
                  <a:lnTo>
                    <a:pt x="725" y="1378"/>
                  </a:lnTo>
                  <a:lnTo>
                    <a:pt x="747" y="1387"/>
                  </a:lnTo>
                  <a:lnTo>
                    <a:pt x="771" y="1394"/>
                  </a:lnTo>
                  <a:lnTo>
                    <a:pt x="794" y="1401"/>
                  </a:lnTo>
                  <a:lnTo>
                    <a:pt x="818" y="1406"/>
                  </a:lnTo>
                  <a:lnTo>
                    <a:pt x="843" y="1411"/>
                  </a:lnTo>
                  <a:lnTo>
                    <a:pt x="869" y="1414"/>
                  </a:lnTo>
                  <a:lnTo>
                    <a:pt x="894" y="1416"/>
                  </a:lnTo>
                  <a:lnTo>
                    <a:pt x="920" y="1416"/>
                  </a:lnTo>
                  <a:lnTo>
                    <a:pt x="945" y="1416"/>
                  </a:lnTo>
                  <a:lnTo>
                    <a:pt x="971" y="1414"/>
                  </a:lnTo>
                  <a:lnTo>
                    <a:pt x="997" y="1411"/>
                  </a:lnTo>
                  <a:lnTo>
                    <a:pt x="1021" y="1406"/>
                  </a:lnTo>
                  <a:lnTo>
                    <a:pt x="1045" y="1401"/>
                  </a:lnTo>
                  <a:lnTo>
                    <a:pt x="1069" y="1394"/>
                  </a:lnTo>
                  <a:lnTo>
                    <a:pt x="1092" y="1387"/>
                  </a:lnTo>
                  <a:lnTo>
                    <a:pt x="1115" y="1378"/>
                  </a:lnTo>
                  <a:lnTo>
                    <a:pt x="1137" y="1368"/>
                  </a:lnTo>
                  <a:lnTo>
                    <a:pt x="1157" y="1357"/>
                  </a:lnTo>
                  <a:lnTo>
                    <a:pt x="1178" y="1345"/>
                  </a:lnTo>
                  <a:lnTo>
                    <a:pt x="1199" y="1332"/>
                  </a:lnTo>
                  <a:lnTo>
                    <a:pt x="1218" y="1319"/>
                  </a:lnTo>
                  <a:lnTo>
                    <a:pt x="1236" y="1303"/>
                  </a:lnTo>
                  <a:lnTo>
                    <a:pt x="1255" y="1288"/>
                  </a:lnTo>
                  <a:lnTo>
                    <a:pt x="1271" y="1272"/>
                  </a:lnTo>
                  <a:lnTo>
                    <a:pt x="1288" y="1254"/>
                  </a:lnTo>
                  <a:lnTo>
                    <a:pt x="1303" y="1237"/>
                  </a:lnTo>
                  <a:lnTo>
                    <a:pt x="1318" y="1218"/>
                  </a:lnTo>
                  <a:lnTo>
                    <a:pt x="1331" y="1198"/>
                  </a:lnTo>
                  <a:lnTo>
                    <a:pt x="1344" y="1179"/>
                  </a:lnTo>
                  <a:lnTo>
                    <a:pt x="1355" y="1157"/>
                  </a:lnTo>
                  <a:lnTo>
                    <a:pt x="1366" y="1136"/>
                  </a:lnTo>
                  <a:lnTo>
                    <a:pt x="1376" y="1114"/>
                  </a:lnTo>
                  <a:lnTo>
                    <a:pt x="1385" y="1091"/>
                  </a:lnTo>
                  <a:lnTo>
                    <a:pt x="1393" y="1068"/>
                  </a:lnTo>
                  <a:lnTo>
                    <a:pt x="1399" y="1044"/>
                  </a:lnTo>
                  <a:lnTo>
                    <a:pt x="1405" y="1020"/>
                  </a:lnTo>
                  <a:lnTo>
                    <a:pt x="1409" y="995"/>
                  </a:lnTo>
                  <a:lnTo>
                    <a:pt x="1412" y="970"/>
                  </a:lnTo>
                  <a:lnTo>
                    <a:pt x="1414" y="945"/>
                  </a:lnTo>
                  <a:lnTo>
                    <a:pt x="1414" y="918"/>
                  </a:lnTo>
                  <a:lnTo>
                    <a:pt x="1414" y="895"/>
                  </a:lnTo>
                  <a:lnTo>
                    <a:pt x="1412" y="871"/>
                  </a:lnTo>
                  <a:lnTo>
                    <a:pt x="1410" y="848"/>
                  </a:lnTo>
                  <a:lnTo>
                    <a:pt x="1406" y="825"/>
                  </a:lnTo>
                  <a:lnTo>
                    <a:pt x="1401" y="802"/>
                  </a:lnTo>
                  <a:lnTo>
                    <a:pt x="1396" y="781"/>
                  </a:lnTo>
                  <a:lnTo>
                    <a:pt x="1388" y="759"/>
                  </a:lnTo>
                  <a:lnTo>
                    <a:pt x="1381" y="738"/>
                  </a:lnTo>
                  <a:lnTo>
                    <a:pt x="1372" y="717"/>
                  </a:lnTo>
                  <a:lnTo>
                    <a:pt x="1363" y="696"/>
                  </a:lnTo>
                  <a:lnTo>
                    <a:pt x="1352" y="677"/>
                  </a:lnTo>
                  <a:lnTo>
                    <a:pt x="1341" y="658"/>
                  </a:lnTo>
                  <a:lnTo>
                    <a:pt x="1329" y="639"/>
                  </a:lnTo>
                  <a:lnTo>
                    <a:pt x="1316" y="622"/>
                  </a:lnTo>
                  <a:lnTo>
                    <a:pt x="1302" y="604"/>
                  </a:lnTo>
                  <a:lnTo>
                    <a:pt x="1288" y="588"/>
                  </a:lnTo>
                  <a:lnTo>
                    <a:pt x="1272" y="572"/>
                  </a:lnTo>
                  <a:lnTo>
                    <a:pt x="1257" y="556"/>
                  </a:lnTo>
                  <a:lnTo>
                    <a:pt x="1239" y="542"/>
                  </a:lnTo>
                  <a:lnTo>
                    <a:pt x="1223" y="528"/>
                  </a:lnTo>
                  <a:lnTo>
                    <a:pt x="1204" y="515"/>
                  </a:lnTo>
                  <a:lnTo>
                    <a:pt x="1186" y="503"/>
                  </a:lnTo>
                  <a:lnTo>
                    <a:pt x="1167" y="492"/>
                  </a:lnTo>
                  <a:lnTo>
                    <a:pt x="1148" y="481"/>
                  </a:lnTo>
                  <a:lnTo>
                    <a:pt x="1127" y="471"/>
                  </a:lnTo>
                  <a:lnTo>
                    <a:pt x="1106" y="462"/>
                  </a:lnTo>
                  <a:lnTo>
                    <a:pt x="1085" y="455"/>
                  </a:lnTo>
                  <a:lnTo>
                    <a:pt x="1063" y="447"/>
                  </a:lnTo>
                  <a:lnTo>
                    <a:pt x="1041" y="441"/>
                  </a:lnTo>
                  <a:lnTo>
                    <a:pt x="1018" y="436"/>
                  </a:lnTo>
                  <a:lnTo>
                    <a:pt x="997" y="432"/>
                  </a:lnTo>
                  <a:lnTo>
                    <a:pt x="972" y="429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98" name="Freeform 126"/>
            <p:cNvSpPr>
              <a:spLocks/>
            </p:cNvSpPr>
            <p:nvPr/>
          </p:nvSpPr>
          <p:spPr bwMode="auto">
            <a:xfrm>
              <a:off x="5026" y="3444"/>
              <a:ext cx="204" cy="205"/>
            </a:xfrm>
            <a:custGeom>
              <a:avLst/>
              <a:gdLst/>
              <a:ahLst/>
              <a:cxnLst>
                <a:cxn ang="0">
                  <a:pos x="1015" y="4"/>
                </a:cxn>
                <a:cxn ang="0">
                  <a:pos x="1196" y="40"/>
                </a:cxn>
                <a:cxn ang="0">
                  <a:pos x="1361" y="109"/>
                </a:cxn>
                <a:cxn ang="0">
                  <a:pos x="1507" y="207"/>
                </a:cxn>
                <a:cxn ang="0">
                  <a:pos x="1631" y="331"/>
                </a:cxn>
                <a:cxn ang="0">
                  <a:pos x="1730" y="478"/>
                </a:cxn>
                <a:cxn ang="0">
                  <a:pos x="1798" y="643"/>
                </a:cxn>
                <a:cxn ang="0">
                  <a:pos x="1835" y="823"/>
                </a:cxn>
                <a:cxn ang="0">
                  <a:pos x="1835" y="1014"/>
                </a:cxn>
                <a:cxn ang="0">
                  <a:pos x="1798" y="1195"/>
                </a:cxn>
                <a:cxn ang="0">
                  <a:pos x="1730" y="1360"/>
                </a:cxn>
                <a:cxn ang="0">
                  <a:pos x="1631" y="1507"/>
                </a:cxn>
                <a:cxn ang="0">
                  <a:pos x="1507" y="1631"/>
                </a:cxn>
                <a:cxn ang="0">
                  <a:pos x="1361" y="1729"/>
                </a:cxn>
                <a:cxn ang="0">
                  <a:pos x="1196" y="1798"/>
                </a:cxn>
                <a:cxn ang="0">
                  <a:pos x="1015" y="1833"/>
                </a:cxn>
                <a:cxn ang="0">
                  <a:pos x="825" y="1833"/>
                </a:cxn>
                <a:cxn ang="0">
                  <a:pos x="643" y="1798"/>
                </a:cxn>
                <a:cxn ang="0">
                  <a:pos x="478" y="1729"/>
                </a:cxn>
                <a:cxn ang="0">
                  <a:pos x="331" y="1631"/>
                </a:cxn>
                <a:cxn ang="0">
                  <a:pos x="208" y="1507"/>
                </a:cxn>
                <a:cxn ang="0">
                  <a:pos x="109" y="1360"/>
                </a:cxn>
                <a:cxn ang="0">
                  <a:pos x="41" y="1195"/>
                </a:cxn>
                <a:cxn ang="0">
                  <a:pos x="5" y="1014"/>
                </a:cxn>
                <a:cxn ang="0">
                  <a:pos x="2" y="848"/>
                </a:cxn>
                <a:cxn ang="0">
                  <a:pos x="422" y="918"/>
                </a:cxn>
                <a:cxn ang="0">
                  <a:pos x="432" y="1020"/>
                </a:cxn>
                <a:cxn ang="0">
                  <a:pos x="460" y="1114"/>
                </a:cxn>
                <a:cxn ang="0">
                  <a:pos x="506" y="1198"/>
                </a:cxn>
                <a:cxn ang="0">
                  <a:pos x="567" y="1272"/>
                </a:cxn>
                <a:cxn ang="0">
                  <a:pos x="640" y="1332"/>
                </a:cxn>
                <a:cxn ang="0">
                  <a:pos x="725" y="1378"/>
                </a:cxn>
                <a:cxn ang="0">
                  <a:pos x="818" y="1406"/>
                </a:cxn>
                <a:cxn ang="0">
                  <a:pos x="920" y="1416"/>
                </a:cxn>
                <a:cxn ang="0">
                  <a:pos x="1021" y="1406"/>
                </a:cxn>
                <a:cxn ang="0">
                  <a:pos x="1115" y="1378"/>
                </a:cxn>
                <a:cxn ang="0">
                  <a:pos x="1199" y="1332"/>
                </a:cxn>
                <a:cxn ang="0">
                  <a:pos x="1271" y="1272"/>
                </a:cxn>
                <a:cxn ang="0">
                  <a:pos x="1331" y="1198"/>
                </a:cxn>
                <a:cxn ang="0">
                  <a:pos x="1376" y="1114"/>
                </a:cxn>
                <a:cxn ang="0">
                  <a:pos x="1405" y="1020"/>
                </a:cxn>
                <a:cxn ang="0">
                  <a:pos x="1414" y="918"/>
                </a:cxn>
                <a:cxn ang="0">
                  <a:pos x="1406" y="825"/>
                </a:cxn>
                <a:cxn ang="0">
                  <a:pos x="1381" y="738"/>
                </a:cxn>
                <a:cxn ang="0">
                  <a:pos x="1341" y="658"/>
                </a:cxn>
                <a:cxn ang="0">
                  <a:pos x="1288" y="588"/>
                </a:cxn>
                <a:cxn ang="0">
                  <a:pos x="1223" y="528"/>
                </a:cxn>
                <a:cxn ang="0">
                  <a:pos x="1148" y="481"/>
                </a:cxn>
                <a:cxn ang="0">
                  <a:pos x="1063" y="447"/>
                </a:cxn>
                <a:cxn ang="0">
                  <a:pos x="972" y="429"/>
                </a:cxn>
              </a:cxnLst>
              <a:rect l="0" t="0" r="r" b="b"/>
              <a:pathLst>
                <a:path w="1839" h="1838">
                  <a:moveTo>
                    <a:pt x="887" y="0"/>
                  </a:moveTo>
                  <a:lnTo>
                    <a:pt x="920" y="0"/>
                  </a:lnTo>
                  <a:lnTo>
                    <a:pt x="968" y="1"/>
                  </a:lnTo>
                  <a:lnTo>
                    <a:pt x="1015" y="4"/>
                  </a:lnTo>
                  <a:lnTo>
                    <a:pt x="1061" y="11"/>
                  </a:lnTo>
                  <a:lnTo>
                    <a:pt x="1107" y="18"/>
                  </a:lnTo>
                  <a:lnTo>
                    <a:pt x="1152" y="28"/>
                  </a:lnTo>
                  <a:lnTo>
                    <a:pt x="1196" y="40"/>
                  </a:lnTo>
                  <a:lnTo>
                    <a:pt x="1238" y="54"/>
                  </a:lnTo>
                  <a:lnTo>
                    <a:pt x="1281" y="71"/>
                  </a:lnTo>
                  <a:lnTo>
                    <a:pt x="1321" y="89"/>
                  </a:lnTo>
                  <a:lnTo>
                    <a:pt x="1361" y="109"/>
                  </a:lnTo>
                  <a:lnTo>
                    <a:pt x="1400" y="131"/>
                  </a:lnTo>
                  <a:lnTo>
                    <a:pt x="1437" y="155"/>
                  </a:lnTo>
                  <a:lnTo>
                    <a:pt x="1472" y="180"/>
                  </a:lnTo>
                  <a:lnTo>
                    <a:pt x="1507" y="207"/>
                  </a:lnTo>
                  <a:lnTo>
                    <a:pt x="1541" y="236"/>
                  </a:lnTo>
                  <a:lnTo>
                    <a:pt x="1573" y="266"/>
                  </a:lnTo>
                  <a:lnTo>
                    <a:pt x="1603" y="298"/>
                  </a:lnTo>
                  <a:lnTo>
                    <a:pt x="1631" y="331"/>
                  </a:lnTo>
                  <a:lnTo>
                    <a:pt x="1658" y="366"/>
                  </a:lnTo>
                  <a:lnTo>
                    <a:pt x="1684" y="402"/>
                  </a:lnTo>
                  <a:lnTo>
                    <a:pt x="1708" y="439"/>
                  </a:lnTo>
                  <a:lnTo>
                    <a:pt x="1730" y="478"/>
                  </a:lnTo>
                  <a:lnTo>
                    <a:pt x="1749" y="517"/>
                  </a:lnTo>
                  <a:lnTo>
                    <a:pt x="1768" y="557"/>
                  </a:lnTo>
                  <a:lnTo>
                    <a:pt x="1784" y="600"/>
                  </a:lnTo>
                  <a:lnTo>
                    <a:pt x="1798" y="643"/>
                  </a:lnTo>
                  <a:lnTo>
                    <a:pt x="1811" y="687"/>
                  </a:lnTo>
                  <a:lnTo>
                    <a:pt x="1820" y="731"/>
                  </a:lnTo>
                  <a:lnTo>
                    <a:pt x="1829" y="777"/>
                  </a:lnTo>
                  <a:lnTo>
                    <a:pt x="1835" y="823"/>
                  </a:lnTo>
                  <a:lnTo>
                    <a:pt x="1838" y="871"/>
                  </a:lnTo>
                  <a:lnTo>
                    <a:pt x="1839" y="918"/>
                  </a:lnTo>
                  <a:lnTo>
                    <a:pt x="1838" y="967"/>
                  </a:lnTo>
                  <a:lnTo>
                    <a:pt x="1835" y="1014"/>
                  </a:lnTo>
                  <a:lnTo>
                    <a:pt x="1829" y="1061"/>
                  </a:lnTo>
                  <a:lnTo>
                    <a:pt x="1820" y="1107"/>
                  </a:lnTo>
                  <a:lnTo>
                    <a:pt x="1811" y="1151"/>
                  </a:lnTo>
                  <a:lnTo>
                    <a:pt x="1798" y="1195"/>
                  </a:lnTo>
                  <a:lnTo>
                    <a:pt x="1784" y="1238"/>
                  </a:lnTo>
                  <a:lnTo>
                    <a:pt x="1768" y="1279"/>
                  </a:lnTo>
                  <a:lnTo>
                    <a:pt x="1749" y="1321"/>
                  </a:lnTo>
                  <a:lnTo>
                    <a:pt x="1730" y="1360"/>
                  </a:lnTo>
                  <a:lnTo>
                    <a:pt x="1708" y="1399"/>
                  </a:lnTo>
                  <a:lnTo>
                    <a:pt x="1684" y="1436"/>
                  </a:lnTo>
                  <a:lnTo>
                    <a:pt x="1658" y="1472"/>
                  </a:lnTo>
                  <a:lnTo>
                    <a:pt x="1631" y="1507"/>
                  </a:lnTo>
                  <a:lnTo>
                    <a:pt x="1603" y="1540"/>
                  </a:lnTo>
                  <a:lnTo>
                    <a:pt x="1573" y="1571"/>
                  </a:lnTo>
                  <a:lnTo>
                    <a:pt x="1541" y="1602"/>
                  </a:lnTo>
                  <a:lnTo>
                    <a:pt x="1507" y="1631"/>
                  </a:lnTo>
                  <a:lnTo>
                    <a:pt x="1472" y="1658"/>
                  </a:lnTo>
                  <a:lnTo>
                    <a:pt x="1437" y="1683"/>
                  </a:lnTo>
                  <a:lnTo>
                    <a:pt x="1400" y="1707"/>
                  </a:lnTo>
                  <a:lnTo>
                    <a:pt x="1361" y="1729"/>
                  </a:lnTo>
                  <a:lnTo>
                    <a:pt x="1321" y="1749"/>
                  </a:lnTo>
                  <a:lnTo>
                    <a:pt x="1281" y="1767"/>
                  </a:lnTo>
                  <a:lnTo>
                    <a:pt x="1238" y="1784"/>
                  </a:lnTo>
                  <a:lnTo>
                    <a:pt x="1196" y="1798"/>
                  </a:lnTo>
                  <a:lnTo>
                    <a:pt x="1152" y="1810"/>
                  </a:lnTo>
                  <a:lnTo>
                    <a:pt x="1107" y="1820"/>
                  </a:lnTo>
                  <a:lnTo>
                    <a:pt x="1061" y="1827"/>
                  </a:lnTo>
                  <a:lnTo>
                    <a:pt x="1015" y="1833"/>
                  </a:lnTo>
                  <a:lnTo>
                    <a:pt x="968" y="1837"/>
                  </a:lnTo>
                  <a:lnTo>
                    <a:pt x="920" y="1838"/>
                  </a:lnTo>
                  <a:lnTo>
                    <a:pt x="872" y="1837"/>
                  </a:lnTo>
                  <a:lnTo>
                    <a:pt x="825" y="1833"/>
                  </a:lnTo>
                  <a:lnTo>
                    <a:pt x="778" y="1827"/>
                  </a:lnTo>
                  <a:lnTo>
                    <a:pt x="732" y="1820"/>
                  </a:lnTo>
                  <a:lnTo>
                    <a:pt x="687" y="1810"/>
                  </a:lnTo>
                  <a:lnTo>
                    <a:pt x="643" y="1798"/>
                  </a:lnTo>
                  <a:lnTo>
                    <a:pt x="600" y="1784"/>
                  </a:lnTo>
                  <a:lnTo>
                    <a:pt x="559" y="1767"/>
                  </a:lnTo>
                  <a:lnTo>
                    <a:pt x="517" y="1749"/>
                  </a:lnTo>
                  <a:lnTo>
                    <a:pt x="478" y="1729"/>
                  </a:lnTo>
                  <a:lnTo>
                    <a:pt x="440" y="1707"/>
                  </a:lnTo>
                  <a:lnTo>
                    <a:pt x="402" y="1683"/>
                  </a:lnTo>
                  <a:lnTo>
                    <a:pt x="366" y="1658"/>
                  </a:lnTo>
                  <a:lnTo>
                    <a:pt x="331" y="1631"/>
                  </a:lnTo>
                  <a:lnTo>
                    <a:pt x="299" y="1602"/>
                  </a:lnTo>
                  <a:lnTo>
                    <a:pt x="267" y="1571"/>
                  </a:lnTo>
                  <a:lnTo>
                    <a:pt x="236" y="1540"/>
                  </a:lnTo>
                  <a:lnTo>
                    <a:pt x="208" y="1507"/>
                  </a:lnTo>
                  <a:lnTo>
                    <a:pt x="180" y="1472"/>
                  </a:lnTo>
                  <a:lnTo>
                    <a:pt x="155" y="1436"/>
                  </a:lnTo>
                  <a:lnTo>
                    <a:pt x="131" y="1399"/>
                  </a:lnTo>
                  <a:lnTo>
                    <a:pt x="109" y="1360"/>
                  </a:lnTo>
                  <a:lnTo>
                    <a:pt x="90" y="1321"/>
                  </a:lnTo>
                  <a:lnTo>
                    <a:pt x="72" y="1279"/>
                  </a:lnTo>
                  <a:lnTo>
                    <a:pt x="56" y="1238"/>
                  </a:lnTo>
                  <a:lnTo>
                    <a:pt x="41" y="1195"/>
                  </a:lnTo>
                  <a:lnTo>
                    <a:pt x="28" y="1151"/>
                  </a:lnTo>
                  <a:lnTo>
                    <a:pt x="18" y="1107"/>
                  </a:lnTo>
                  <a:lnTo>
                    <a:pt x="11" y="1061"/>
                  </a:lnTo>
                  <a:lnTo>
                    <a:pt x="5" y="1014"/>
                  </a:lnTo>
                  <a:lnTo>
                    <a:pt x="2" y="967"/>
                  </a:lnTo>
                  <a:lnTo>
                    <a:pt x="0" y="918"/>
                  </a:lnTo>
                  <a:lnTo>
                    <a:pt x="1" y="883"/>
                  </a:lnTo>
                  <a:lnTo>
                    <a:pt x="2" y="848"/>
                  </a:lnTo>
                  <a:lnTo>
                    <a:pt x="4" y="815"/>
                  </a:lnTo>
                  <a:lnTo>
                    <a:pt x="8" y="779"/>
                  </a:lnTo>
                  <a:lnTo>
                    <a:pt x="422" y="906"/>
                  </a:lnTo>
                  <a:lnTo>
                    <a:pt x="422" y="918"/>
                  </a:lnTo>
                  <a:lnTo>
                    <a:pt x="423" y="945"/>
                  </a:lnTo>
                  <a:lnTo>
                    <a:pt x="424" y="970"/>
                  </a:lnTo>
                  <a:lnTo>
                    <a:pt x="428" y="995"/>
                  </a:lnTo>
                  <a:lnTo>
                    <a:pt x="432" y="1020"/>
                  </a:lnTo>
                  <a:lnTo>
                    <a:pt x="437" y="1044"/>
                  </a:lnTo>
                  <a:lnTo>
                    <a:pt x="444" y="1068"/>
                  </a:lnTo>
                  <a:lnTo>
                    <a:pt x="452" y="1091"/>
                  </a:lnTo>
                  <a:lnTo>
                    <a:pt x="460" y="1114"/>
                  </a:lnTo>
                  <a:lnTo>
                    <a:pt x="470" y="1136"/>
                  </a:lnTo>
                  <a:lnTo>
                    <a:pt x="481" y="1157"/>
                  </a:lnTo>
                  <a:lnTo>
                    <a:pt x="493" y="1179"/>
                  </a:lnTo>
                  <a:lnTo>
                    <a:pt x="506" y="1198"/>
                  </a:lnTo>
                  <a:lnTo>
                    <a:pt x="521" y="1218"/>
                  </a:lnTo>
                  <a:lnTo>
                    <a:pt x="535" y="1237"/>
                  </a:lnTo>
                  <a:lnTo>
                    <a:pt x="550" y="1254"/>
                  </a:lnTo>
                  <a:lnTo>
                    <a:pt x="567" y="1272"/>
                  </a:lnTo>
                  <a:lnTo>
                    <a:pt x="584" y="1288"/>
                  </a:lnTo>
                  <a:lnTo>
                    <a:pt x="602" y="1303"/>
                  </a:lnTo>
                  <a:lnTo>
                    <a:pt x="620" y="1319"/>
                  </a:lnTo>
                  <a:lnTo>
                    <a:pt x="640" y="1332"/>
                  </a:lnTo>
                  <a:lnTo>
                    <a:pt x="661" y="1345"/>
                  </a:lnTo>
                  <a:lnTo>
                    <a:pt x="681" y="1357"/>
                  </a:lnTo>
                  <a:lnTo>
                    <a:pt x="702" y="1368"/>
                  </a:lnTo>
                  <a:lnTo>
                    <a:pt x="725" y="1378"/>
                  </a:lnTo>
                  <a:lnTo>
                    <a:pt x="747" y="1387"/>
                  </a:lnTo>
                  <a:lnTo>
                    <a:pt x="771" y="1394"/>
                  </a:lnTo>
                  <a:lnTo>
                    <a:pt x="794" y="1401"/>
                  </a:lnTo>
                  <a:lnTo>
                    <a:pt x="818" y="1406"/>
                  </a:lnTo>
                  <a:lnTo>
                    <a:pt x="843" y="1411"/>
                  </a:lnTo>
                  <a:lnTo>
                    <a:pt x="869" y="1414"/>
                  </a:lnTo>
                  <a:lnTo>
                    <a:pt x="894" y="1416"/>
                  </a:lnTo>
                  <a:lnTo>
                    <a:pt x="920" y="1416"/>
                  </a:lnTo>
                  <a:lnTo>
                    <a:pt x="945" y="1416"/>
                  </a:lnTo>
                  <a:lnTo>
                    <a:pt x="971" y="1414"/>
                  </a:lnTo>
                  <a:lnTo>
                    <a:pt x="997" y="1411"/>
                  </a:lnTo>
                  <a:lnTo>
                    <a:pt x="1021" y="1406"/>
                  </a:lnTo>
                  <a:lnTo>
                    <a:pt x="1045" y="1401"/>
                  </a:lnTo>
                  <a:lnTo>
                    <a:pt x="1069" y="1394"/>
                  </a:lnTo>
                  <a:lnTo>
                    <a:pt x="1092" y="1387"/>
                  </a:lnTo>
                  <a:lnTo>
                    <a:pt x="1115" y="1378"/>
                  </a:lnTo>
                  <a:lnTo>
                    <a:pt x="1137" y="1368"/>
                  </a:lnTo>
                  <a:lnTo>
                    <a:pt x="1157" y="1357"/>
                  </a:lnTo>
                  <a:lnTo>
                    <a:pt x="1178" y="1345"/>
                  </a:lnTo>
                  <a:lnTo>
                    <a:pt x="1199" y="1332"/>
                  </a:lnTo>
                  <a:lnTo>
                    <a:pt x="1218" y="1319"/>
                  </a:lnTo>
                  <a:lnTo>
                    <a:pt x="1236" y="1303"/>
                  </a:lnTo>
                  <a:lnTo>
                    <a:pt x="1255" y="1288"/>
                  </a:lnTo>
                  <a:lnTo>
                    <a:pt x="1271" y="1272"/>
                  </a:lnTo>
                  <a:lnTo>
                    <a:pt x="1288" y="1254"/>
                  </a:lnTo>
                  <a:lnTo>
                    <a:pt x="1303" y="1237"/>
                  </a:lnTo>
                  <a:lnTo>
                    <a:pt x="1318" y="1218"/>
                  </a:lnTo>
                  <a:lnTo>
                    <a:pt x="1331" y="1198"/>
                  </a:lnTo>
                  <a:lnTo>
                    <a:pt x="1344" y="1179"/>
                  </a:lnTo>
                  <a:lnTo>
                    <a:pt x="1355" y="1157"/>
                  </a:lnTo>
                  <a:lnTo>
                    <a:pt x="1366" y="1136"/>
                  </a:lnTo>
                  <a:lnTo>
                    <a:pt x="1376" y="1114"/>
                  </a:lnTo>
                  <a:lnTo>
                    <a:pt x="1385" y="1091"/>
                  </a:lnTo>
                  <a:lnTo>
                    <a:pt x="1393" y="1068"/>
                  </a:lnTo>
                  <a:lnTo>
                    <a:pt x="1399" y="1044"/>
                  </a:lnTo>
                  <a:lnTo>
                    <a:pt x="1405" y="1020"/>
                  </a:lnTo>
                  <a:lnTo>
                    <a:pt x="1409" y="995"/>
                  </a:lnTo>
                  <a:lnTo>
                    <a:pt x="1412" y="970"/>
                  </a:lnTo>
                  <a:lnTo>
                    <a:pt x="1414" y="945"/>
                  </a:lnTo>
                  <a:lnTo>
                    <a:pt x="1414" y="918"/>
                  </a:lnTo>
                  <a:lnTo>
                    <a:pt x="1414" y="895"/>
                  </a:lnTo>
                  <a:lnTo>
                    <a:pt x="1412" y="871"/>
                  </a:lnTo>
                  <a:lnTo>
                    <a:pt x="1410" y="848"/>
                  </a:lnTo>
                  <a:lnTo>
                    <a:pt x="1406" y="825"/>
                  </a:lnTo>
                  <a:lnTo>
                    <a:pt x="1401" y="802"/>
                  </a:lnTo>
                  <a:lnTo>
                    <a:pt x="1396" y="781"/>
                  </a:lnTo>
                  <a:lnTo>
                    <a:pt x="1388" y="759"/>
                  </a:lnTo>
                  <a:lnTo>
                    <a:pt x="1381" y="738"/>
                  </a:lnTo>
                  <a:lnTo>
                    <a:pt x="1372" y="717"/>
                  </a:lnTo>
                  <a:lnTo>
                    <a:pt x="1363" y="696"/>
                  </a:lnTo>
                  <a:lnTo>
                    <a:pt x="1352" y="677"/>
                  </a:lnTo>
                  <a:lnTo>
                    <a:pt x="1341" y="658"/>
                  </a:lnTo>
                  <a:lnTo>
                    <a:pt x="1329" y="639"/>
                  </a:lnTo>
                  <a:lnTo>
                    <a:pt x="1316" y="622"/>
                  </a:lnTo>
                  <a:lnTo>
                    <a:pt x="1302" y="604"/>
                  </a:lnTo>
                  <a:lnTo>
                    <a:pt x="1288" y="588"/>
                  </a:lnTo>
                  <a:lnTo>
                    <a:pt x="1272" y="572"/>
                  </a:lnTo>
                  <a:lnTo>
                    <a:pt x="1257" y="556"/>
                  </a:lnTo>
                  <a:lnTo>
                    <a:pt x="1239" y="542"/>
                  </a:lnTo>
                  <a:lnTo>
                    <a:pt x="1223" y="528"/>
                  </a:lnTo>
                  <a:lnTo>
                    <a:pt x="1204" y="515"/>
                  </a:lnTo>
                  <a:lnTo>
                    <a:pt x="1186" y="503"/>
                  </a:lnTo>
                  <a:lnTo>
                    <a:pt x="1167" y="492"/>
                  </a:lnTo>
                  <a:lnTo>
                    <a:pt x="1148" y="481"/>
                  </a:lnTo>
                  <a:lnTo>
                    <a:pt x="1127" y="471"/>
                  </a:lnTo>
                  <a:lnTo>
                    <a:pt x="1106" y="462"/>
                  </a:lnTo>
                  <a:lnTo>
                    <a:pt x="1085" y="455"/>
                  </a:lnTo>
                  <a:lnTo>
                    <a:pt x="1063" y="447"/>
                  </a:lnTo>
                  <a:lnTo>
                    <a:pt x="1041" y="441"/>
                  </a:lnTo>
                  <a:lnTo>
                    <a:pt x="1018" y="436"/>
                  </a:lnTo>
                  <a:lnTo>
                    <a:pt x="997" y="432"/>
                  </a:lnTo>
                  <a:lnTo>
                    <a:pt x="972" y="429"/>
                  </a:lnTo>
                  <a:lnTo>
                    <a:pt x="887" y="0"/>
                  </a:lnTo>
                  <a:close/>
                </a:path>
              </a:pathLst>
            </a:custGeom>
            <a:noFill/>
            <a:ln w="12700">
              <a:solidFill>
                <a:srgbClr val="83828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99" name="Freeform 127"/>
            <p:cNvSpPr>
              <a:spLocks/>
            </p:cNvSpPr>
            <p:nvPr/>
          </p:nvSpPr>
          <p:spPr bwMode="auto">
            <a:xfrm>
              <a:off x="5005" y="3421"/>
              <a:ext cx="124" cy="127"/>
            </a:xfrm>
            <a:custGeom>
              <a:avLst/>
              <a:gdLst/>
              <a:ahLst/>
              <a:cxnLst>
                <a:cxn ang="0">
                  <a:pos x="1114" y="1144"/>
                </a:cxn>
                <a:cxn ang="0">
                  <a:pos x="876" y="0"/>
                </a:cxn>
                <a:cxn ang="0">
                  <a:pos x="837" y="8"/>
                </a:cxn>
                <a:cxn ang="0">
                  <a:pos x="799" y="18"/>
                </a:cxn>
                <a:cxn ang="0">
                  <a:pos x="760" y="29"/>
                </a:cxn>
                <a:cxn ang="0">
                  <a:pos x="723" y="41"/>
                </a:cxn>
                <a:cxn ang="0">
                  <a:pos x="686" y="54"/>
                </a:cxn>
                <a:cxn ang="0">
                  <a:pos x="650" y="68"/>
                </a:cxn>
                <a:cxn ang="0">
                  <a:pos x="614" y="84"/>
                </a:cxn>
                <a:cxn ang="0">
                  <a:pos x="579" y="101"/>
                </a:cxn>
                <a:cxn ang="0">
                  <a:pos x="545" y="118"/>
                </a:cxn>
                <a:cxn ang="0">
                  <a:pos x="511" y="138"/>
                </a:cxn>
                <a:cxn ang="0">
                  <a:pos x="478" y="158"/>
                </a:cxn>
                <a:cxn ang="0">
                  <a:pos x="446" y="178"/>
                </a:cxn>
                <a:cxn ang="0">
                  <a:pos x="415" y="201"/>
                </a:cxn>
                <a:cxn ang="0">
                  <a:pos x="385" y="224"/>
                </a:cxn>
                <a:cxn ang="0">
                  <a:pos x="356" y="248"/>
                </a:cxn>
                <a:cxn ang="0">
                  <a:pos x="326" y="274"/>
                </a:cxn>
                <a:cxn ang="0">
                  <a:pos x="299" y="300"/>
                </a:cxn>
                <a:cxn ang="0">
                  <a:pos x="271" y="327"/>
                </a:cxn>
                <a:cxn ang="0">
                  <a:pos x="245" y="355"/>
                </a:cxn>
                <a:cxn ang="0">
                  <a:pos x="220" y="383"/>
                </a:cxn>
                <a:cxn ang="0">
                  <a:pos x="196" y="414"/>
                </a:cxn>
                <a:cxn ang="0">
                  <a:pos x="173" y="443"/>
                </a:cxn>
                <a:cxn ang="0">
                  <a:pos x="151" y="475"/>
                </a:cxn>
                <a:cxn ang="0">
                  <a:pos x="130" y="507"/>
                </a:cxn>
                <a:cxn ang="0">
                  <a:pos x="109" y="539"/>
                </a:cxn>
                <a:cxn ang="0">
                  <a:pos x="91" y="573"/>
                </a:cxn>
                <a:cxn ang="0">
                  <a:pos x="72" y="607"/>
                </a:cxn>
                <a:cxn ang="0">
                  <a:pos x="56" y="642"/>
                </a:cxn>
                <a:cxn ang="0">
                  <a:pos x="41" y="677"/>
                </a:cxn>
                <a:cxn ang="0">
                  <a:pos x="25" y="713"/>
                </a:cxn>
                <a:cxn ang="0">
                  <a:pos x="12" y="751"/>
                </a:cxn>
                <a:cxn ang="0">
                  <a:pos x="0" y="788"/>
                </a:cxn>
                <a:cxn ang="0">
                  <a:pos x="1114" y="1144"/>
                </a:cxn>
              </a:cxnLst>
              <a:rect l="0" t="0" r="r" b="b"/>
              <a:pathLst>
                <a:path w="1114" h="1144">
                  <a:moveTo>
                    <a:pt x="1114" y="1144"/>
                  </a:moveTo>
                  <a:lnTo>
                    <a:pt x="876" y="0"/>
                  </a:lnTo>
                  <a:lnTo>
                    <a:pt x="837" y="8"/>
                  </a:lnTo>
                  <a:lnTo>
                    <a:pt x="799" y="18"/>
                  </a:lnTo>
                  <a:lnTo>
                    <a:pt x="760" y="29"/>
                  </a:lnTo>
                  <a:lnTo>
                    <a:pt x="723" y="41"/>
                  </a:lnTo>
                  <a:lnTo>
                    <a:pt x="686" y="54"/>
                  </a:lnTo>
                  <a:lnTo>
                    <a:pt x="650" y="68"/>
                  </a:lnTo>
                  <a:lnTo>
                    <a:pt x="614" y="84"/>
                  </a:lnTo>
                  <a:lnTo>
                    <a:pt x="579" y="101"/>
                  </a:lnTo>
                  <a:lnTo>
                    <a:pt x="545" y="118"/>
                  </a:lnTo>
                  <a:lnTo>
                    <a:pt x="511" y="138"/>
                  </a:lnTo>
                  <a:lnTo>
                    <a:pt x="478" y="158"/>
                  </a:lnTo>
                  <a:lnTo>
                    <a:pt x="446" y="178"/>
                  </a:lnTo>
                  <a:lnTo>
                    <a:pt x="415" y="201"/>
                  </a:lnTo>
                  <a:lnTo>
                    <a:pt x="385" y="224"/>
                  </a:lnTo>
                  <a:lnTo>
                    <a:pt x="356" y="248"/>
                  </a:lnTo>
                  <a:lnTo>
                    <a:pt x="326" y="274"/>
                  </a:lnTo>
                  <a:lnTo>
                    <a:pt x="299" y="300"/>
                  </a:lnTo>
                  <a:lnTo>
                    <a:pt x="271" y="327"/>
                  </a:lnTo>
                  <a:lnTo>
                    <a:pt x="245" y="355"/>
                  </a:lnTo>
                  <a:lnTo>
                    <a:pt x="220" y="383"/>
                  </a:lnTo>
                  <a:lnTo>
                    <a:pt x="196" y="414"/>
                  </a:lnTo>
                  <a:lnTo>
                    <a:pt x="173" y="443"/>
                  </a:lnTo>
                  <a:lnTo>
                    <a:pt x="151" y="475"/>
                  </a:lnTo>
                  <a:lnTo>
                    <a:pt x="130" y="507"/>
                  </a:lnTo>
                  <a:lnTo>
                    <a:pt x="109" y="539"/>
                  </a:lnTo>
                  <a:lnTo>
                    <a:pt x="91" y="573"/>
                  </a:lnTo>
                  <a:lnTo>
                    <a:pt x="72" y="607"/>
                  </a:lnTo>
                  <a:lnTo>
                    <a:pt x="56" y="642"/>
                  </a:lnTo>
                  <a:lnTo>
                    <a:pt x="41" y="677"/>
                  </a:lnTo>
                  <a:lnTo>
                    <a:pt x="25" y="713"/>
                  </a:lnTo>
                  <a:lnTo>
                    <a:pt x="12" y="751"/>
                  </a:lnTo>
                  <a:lnTo>
                    <a:pt x="0" y="788"/>
                  </a:lnTo>
                  <a:lnTo>
                    <a:pt x="1114" y="11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00" name="Freeform 128"/>
            <p:cNvSpPr>
              <a:spLocks/>
            </p:cNvSpPr>
            <p:nvPr/>
          </p:nvSpPr>
          <p:spPr bwMode="auto">
            <a:xfrm>
              <a:off x="5005" y="3421"/>
              <a:ext cx="124" cy="127"/>
            </a:xfrm>
            <a:custGeom>
              <a:avLst/>
              <a:gdLst/>
              <a:ahLst/>
              <a:cxnLst>
                <a:cxn ang="0">
                  <a:pos x="1114" y="1144"/>
                </a:cxn>
                <a:cxn ang="0">
                  <a:pos x="876" y="0"/>
                </a:cxn>
                <a:cxn ang="0">
                  <a:pos x="837" y="8"/>
                </a:cxn>
                <a:cxn ang="0">
                  <a:pos x="799" y="18"/>
                </a:cxn>
                <a:cxn ang="0">
                  <a:pos x="760" y="29"/>
                </a:cxn>
                <a:cxn ang="0">
                  <a:pos x="723" y="41"/>
                </a:cxn>
                <a:cxn ang="0">
                  <a:pos x="686" y="54"/>
                </a:cxn>
                <a:cxn ang="0">
                  <a:pos x="650" y="68"/>
                </a:cxn>
                <a:cxn ang="0">
                  <a:pos x="614" y="84"/>
                </a:cxn>
                <a:cxn ang="0">
                  <a:pos x="579" y="101"/>
                </a:cxn>
                <a:cxn ang="0">
                  <a:pos x="545" y="118"/>
                </a:cxn>
                <a:cxn ang="0">
                  <a:pos x="511" y="138"/>
                </a:cxn>
                <a:cxn ang="0">
                  <a:pos x="478" y="158"/>
                </a:cxn>
                <a:cxn ang="0">
                  <a:pos x="446" y="178"/>
                </a:cxn>
                <a:cxn ang="0">
                  <a:pos x="415" y="201"/>
                </a:cxn>
                <a:cxn ang="0">
                  <a:pos x="385" y="224"/>
                </a:cxn>
                <a:cxn ang="0">
                  <a:pos x="356" y="248"/>
                </a:cxn>
                <a:cxn ang="0">
                  <a:pos x="326" y="274"/>
                </a:cxn>
                <a:cxn ang="0">
                  <a:pos x="299" y="300"/>
                </a:cxn>
                <a:cxn ang="0">
                  <a:pos x="271" y="327"/>
                </a:cxn>
                <a:cxn ang="0">
                  <a:pos x="245" y="355"/>
                </a:cxn>
                <a:cxn ang="0">
                  <a:pos x="220" y="383"/>
                </a:cxn>
                <a:cxn ang="0">
                  <a:pos x="196" y="414"/>
                </a:cxn>
                <a:cxn ang="0">
                  <a:pos x="173" y="443"/>
                </a:cxn>
                <a:cxn ang="0">
                  <a:pos x="151" y="475"/>
                </a:cxn>
                <a:cxn ang="0">
                  <a:pos x="130" y="507"/>
                </a:cxn>
                <a:cxn ang="0">
                  <a:pos x="109" y="539"/>
                </a:cxn>
                <a:cxn ang="0">
                  <a:pos x="91" y="573"/>
                </a:cxn>
                <a:cxn ang="0">
                  <a:pos x="72" y="607"/>
                </a:cxn>
                <a:cxn ang="0">
                  <a:pos x="56" y="642"/>
                </a:cxn>
                <a:cxn ang="0">
                  <a:pos x="41" y="677"/>
                </a:cxn>
                <a:cxn ang="0">
                  <a:pos x="25" y="713"/>
                </a:cxn>
                <a:cxn ang="0">
                  <a:pos x="12" y="751"/>
                </a:cxn>
                <a:cxn ang="0">
                  <a:pos x="0" y="788"/>
                </a:cxn>
                <a:cxn ang="0">
                  <a:pos x="1114" y="1144"/>
                </a:cxn>
              </a:cxnLst>
              <a:rect l="0" t="0" r="r" b="b"/>
              <a:pathLst>
                <a:path w="1114" h="1144">
                  <a:moveTo>
                    <a:pt x="1114" y="1144"/>
                  </a:moveTo>
                  <a:lnTo>
                    <a:pt x="876" y="0"/>
                  </a:lnTo>
                  <a:lnTo>
                    <a:pt x="837" y="8"/>
                  </a:lnTo>
                  <a:lnTo>
                    <a:pt x="799" y="18"/>
                  </a:lnTo>
                  <a:lnTo>
                    <a:pt x="760" y="29"/>
                  </a:lnTo>
                  <a:lnTo>
                    <a:pt x="723" y="41"/>
                  </a:lnTo>
                  <a:lnTo>
                    <a:pt x="686" y="54"/>
                  </a:lnTo>
                  <a:lnTo>
                    <a:pt x="650" y="68"/>
                  </a:lnTo>
                  <a:lnTo>
                    <a:pt x="614" y="84"/>
                  </a:lnTo>
                  <a:lnTo>
                    <a:pt x="579" y="101"/>
                  </a:lnTo>
                  <a:lnTo>
                    <a:pt x="545" y="118"/>
                  </a:lnTo>
                  <a:lnTo>
                    <a:pt x="511" y="138"/>
                  </a:lnTo>
                  <a:lnTo>
                    <a:pt x="478" y="158"/>
                  </a:lnTo>
                  <a:lnTo>
                    <a:pt x="446" y="178"/>
                  </a:lnTo>
                  <a:lnTo>
                    <a:pt x="415" y="201"/>
                  </a:lnTo>
                  <a:lnTo>
                    <a:pt x="385" y="224"/>
                  </a:lnTo>
                  <a:lnTo>
                    <a:pt x="356" y="248"/>
                  </a:lnTo>
                  <a:lnTo>
                    <a:pt x="326" y="274"/>
                  </a:lnTo>
                  <a:lnTo>
                    <a:pt x="299" y="300"/>
                  </a:lnTo>
                  <a:lnTo>
                    <a:pt x="271" y="327"/>
                  </a:lnTo>
                  <a:lnTo>
                    <a:pt x="245" y="355"/>
                  </a:lnTo>
                  <a:lnTo>
                    <a:pt x="220" y="383"/>
                  </a:lnTo>
                  <a:lnTo>
                    <a:pt x="196" y="414"/>
                  </a:lnTo>
                  <a:lnTo>
                    <a:pt x="173" y="443"/>
                  </a:lnTo>
                  <a:lnTo>
                    <a:pt x="151" y="475"/>
                  </a:lnTo>
                  <a:lnTo>
                    <a:pt x="130" y="507"/>
                  </a:lnTo>
                  <a:lnTo>
                    <a:pt x="109" y="539"/>
                  </a:lnTo>
                  <a:lnTo>
                    <a:pt x="91" y="573"/>
                  </a:lnTo>
                  <a:lnTo>
                    <a:pt x="72" y="607"/>
                  </a:lnTo>
                  <a:lnTo>
                    <a:pt x="56" y="642"/>
                  </a:lnTo>
                  <a:lnTo>
                    <a:pt x="41" y="677"/>
                  </a:lnTo>
                  <a:lnTo>
                    <a:pt x="25" y="713"/>
                  </a:lnTo>
                  <a:lnTo>
                    <a:pt x="12" y="751"/>
                  </a:lnTo>
                  <a:lnTo>
                    <a:pt x="0" y="788"/>
                  </a:lnTo>
                  <a:lnTo>
                    <a:pt x="1114" y="1144"/>
                  </a:lnTo>
                  <a:close/>
                </a:path>
              </a:pathLst>
            </a:custGeom>
            <a:noFill/>
            <a:ln w="12700">
              <a:solidFill>
                <a:srgbClr val="83828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01" name="Freeform 129"/>
            <p:cNvSpPr>
              <a:spLocks/>
            </p:cNvSpPr>
            <p:nvPr/>
          </p:nvSpPr>
          <p:spPr bwMode="auto">
            <a:xfrm>
              <a:off x="4881" y="3747"/>
              <a:ext cx="42" cy="29"/>
            </a:xfrm>
            <a:custGeom>
              <a:avLst/>
              <a:gdLst/>
              <a:ahLst/>
              <a:cxnLst>
                <a:cxn ang="0">
                  <a:pos x="377" y="61"/>
                </a:cxn>
                <a:cxn ang="0">
                  <a:pos x="36" y="263"/>
                </a:cxn>
                <a:cxn ang="0">
                  <a:pos x="0" y="200"/>
                </a:cxn>
                <a:cxn ang="0">
                  <a:pos x="339" y="0"/>
                </a:cxn>
                <a:cxn ang="0">
                  <a:pos x="377" y="61"/>
                </a:cxn>
              </a:cxnLst>
              <a:rect l="0" t="0" r="r" b="b"/>
              <a:pathLst>
                <a:path w="377" h="263">
                  <a:moveTo>
                    <a:pt x="377" y="61"/>
                  </a:moveTo>
                  <a:lnTo>
                    <a:pt x="36" y="263"/>
                  </a:lnTo>
                  <a:lnTo>
                    <a:pt x="0" y="200"/>
                  </a:lnTo>
                  <a:lnTo>
                    <a:pt x="339" y="0"/>
                  </a:lnTo>
                  <a:lnTo>
                    <a:pt x="377" y="6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02" name="Rectangle 130"/>
            <p:cNvSpPr>
              <a:spLocks noChangeArrowheads="1"/>
            </p:cNvSpPr>
            <p:nvPr/>
          </p:nvSpPr>
          <p:spPr bwMode="auto">
            <a:xfrm>
              <a:off x="5098" y="2922"/>
              <a:ext cx="39" cy="25"/>
            </a:xfrm>
            <a:prstGeom prst="rect">
              <a:avLst/>
            </a:prstGeom>
            <a:solidFill>
              <a:srgbClr val="DA25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03" name="Rectangle 131"/>
            <p:cNvSpPr>
              <a:spLocks noChangeArrowheads="1"/>
            </p:cNvSpPr>
            <p:nvPr/>
          </p:nvSpPr>
          <p:spPr bwMode="auto">
            <a:xfrm>
              <a:off x="5098" y="2922"/>
              <a:ext cx="39" cy="25"/>
            </a:xfrm>
            <a:prstGeom prst="rect">
              <a:avLst/>
            </a:prstGeom>
            <a:noFill/>
            <a:ln w="12700">
              <a:solidFill>
                <a:srgbClr val="1F1A1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04" name="Rectangle 132"/>
            <p:cNvSpPr>
              <a:spLocks noChangeArrowheads="1"/>
            </p:cNvSpPr>
            <p:nvPr/>
          </p:nvSpPr>
          <p:spPr bwMode="auto">
            <a:xfrm>
              <a:off x="4585" y="2801"/>
              <a:ext cx="221" cy="972"/>
            </a:xfrm>
            <a:prstGeom prst="rect">
              <a:avLst/>
            </a:prstGeom>
            <a:solidFill>
              <a:srgbClr val="DEDED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05" name="Freeform 133"/>
            <p:cNvSpPr>
              <a:spLocks noEditPoints="1"/>
            </p:cNvSpPr>
            <p:nvPr/>
          </p:nvSpPr>
          <p:spPr bwMode="auto">
            <a:xfrm>
              <a:off x="4579" y="2795"/>
              <a:ext cx="232" cy="984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2041" y="0"/>
                </a:cxn>
                <a:cxn ang="0">
                  <a:pos x="2041" y="102"/>
                </a:cxn>
                <a:cxn ang="0">
                  <a:pos x="52" y="102"/>
                </a:cxn>
                <a:cxn ang="0">
                  <a:pos x="52" y="0"/>
                </a:cxn>
                <a:cxn ang="0">
                  <a:pos x="2041" y="0"/>
                </a:cxn>
                <a:cxn ang="0">
                  <a:pos x="2091" y="0"/>
                </a:cxn>
                <a:cxn ang="0">
                  <a:pos x="2091" y="51"/>
                </a:cxn>
                <a:cxn ang="0">
                  <a:pos x="2041" y="51"/>
                </a:cxn>
                <a:cxn ang="0">
                  <a:pos x="2041" y="0"/>
                </a:cxn>
                <a:cxn ang="0">
                  <a:pos x="2091" y="51"/>
                </a:cxn>
                <a:cxn ang="0">
                  <a:pos x="2091" y="8805"/>
                </a:cxn>
                <a:cxn ang="0">
                  <a:pos x="1989" y="8805"/>
                </a:cxn>
                <a:cxn ang="0">
                  <a:pos x="1989" y="51"/>
                </a:cxn>
                <a:cxn ang="0">
                  <a:pos x="2091" y="51"/>
                </a:cxn>
                <a:cxn ang="0">
                  <a:pos x="2091" y="8805"/>
                </a:cxn>
                <a:cxn ang="0">
                  <a:pos x="2091" y="8856"/>
                </a:cxn>
                <a:cxn ang="0">
                  <a:pos x="2041" y="8856"/>
                </a:cxn>
                <a:cxn ang="0">
                  <a:pos x="2041" y="8805"/>
                </a:cxn>
                <a:cxn ang="0">
                  <a:pos x="2091" y="8805"/>
                </a:cxn>
                <a:cxn ang="0">
                  <a:pos x="2041" y="8856"/>
                </a:cxn>
                <a:cxn ang="0">
                  <a:pos x="52" y="8856"/>
                </a:cxn>
                <a:cxn ang="0">
                  <a:pos x="52" y="8754"/>
                </a:cxn>
                <a:cxn ang="0">
                  <a:pos x="2041" y="8754"/>
                </a:cxn>
                <a:cxn ang="0">
                  <a:pos x="2041" y="8856"/>
                </a:cxn>
                <a:cxn ang="0">
                  <a:pos x="52" y="8856"/>
                </a:cxn>
                <a:cxn ang="0">
                  <a:pos x="0" y="8856"/>
                </a:cxn>
                <a:cxn ang="0">
                  <a:pos x="0" y="8805"/>
                </a:cxn>
                <a:cxn ang="0">
                  <a:pos x="52" y="8805"/>
                </a:cxn>
                <a:cxn ang="0">
                  <a:pos x="52" y="8856"/>
                </a:cxn>
                <a:cxn ang="0">
                  <a:pos x="0" y="8805"/>
                </a:cxn>
                <a:cxn ang="0">
                  <a:pos x="0" y="51"/>
                </a:cxn>
                <a:cxn ang="0">
                  <a:pos x="102" y="51"/>
                </a:cxn>
                <a:cxn ang="0">
                  <a:pos x="102" y="8805"/>
                </a:cxn>
                <a:cxn ang="0">
                  <a:pos x="0" y="8805"/>
                </a:cxn>
                <a:cxn ang="0">
                  <a:pos x="0" y="51"/>
                </a:cxn>
                <a:cxn ang="0">
                  <a:pos x="0" y="0"/>
                </a:cxn>
                <a:cxn ang="0">
                  <a:pos x="52" y="0"/>
                </a:cxn>
                <a:cxn ang="0">
                  <a:pos x="52" y="51"/>
                </a:cxn>
                <a:cxn ang="0">
                  <a:pos x="0" y="51"/>
                </a:cxn>
              </a:cxnLst>
              <a:rect l="0" t="0" r="r" b="b"/>
              <a:pathLst>
                <a:path w="2091" h="8856">
                  <a:moveTo>
                    <a:pt x="52" y="0"/>
                  </a:moveTo>
                  <a:lnTo>
                    <a:pt x="2041" y="0"/>
                  </a:lnTo>
                  <a:lnTo>
                    <a:pt x="2041" y="102"/>
                  </a:lnTo>
                  <a:lnTo>
                    <a:pt x="52" y="102"/>
                  </a:lnTo>
                  <a:lnTo>
                    <a:pt x="52" y="0"/>
                  </a:lnTo>
                  <a:close/>
                  <a:moveTo>
                    <a:pt x="2041" y="0"/>
                  </a:moveTo>
                  <a:lnTo>
                    <a:pt x="2091" y="0"/>
                  </a:lnTo>
                  <a:lnTo>
                    <a:pt x="2091" y="51"/>
                  </a:lnTo>
                  <a:lnTo>
                    <a:pt x="2041" y="51"/>
                  </a:lnTo>
                  <a:lnTo>
                    <a:pt x="2041" y="0"/>
                  </a:lnTo>
                  <a:close/>
                  <a:moveTo>
                    <a:pt x="2091" y="51"/>
                  </a:moveTo>
                  <a:lnTo>
                    <a:pt x="2091" y="8805"/>
                  </a:lnTo>
                  <a:lnTo>
                    <a:pt x="1989" y="8805"/>
                  </a:lnTo>
                  <a:lnTo>
                    <a:pt x="1989" y="51"/>
                  </a:lnTo>
                  <a:lnTo>
                    <a:pt x="2091" y="51"/>
                  </a:lnTo>
                  <a:close/>
                  <a:moveTo>
                    <a:pt x="2091" y="8805"/>
                  </a:moveTo>
                  <a:lnTo>
                    <a:pt x="2091" y="8856"/>
                  </a:lnTo>
                  <a:lnTo>
                    <a:pt x="2041" y="8856"/>
                  </a:lnTo>
                  <a:lnTo>
                    <a:pt x="2041" y="8805"/>
                  </a:lnTo>
                  <a:lnTo>
                    <a:pt x="2091" y="8805"/>
                  </a:lnTo>
                  <a:close/>
                  <a:moveTo>
                    <a:pt x="2041" y="8856"/>
                  </a:moveTo>
                  <a:lnTo>
                    <a:pt x="52" y="8856"/>
                  </a:lnTo>
                  <a:lnTo>
                    <a:pt x="52" y="8754"/>
                  </a:lnTo>
                  <a:lnTo>
                    <a:pt x="2041" y="8754"/>
                  </a:lnTo>
                  <a:lnTo>
                    <a:pt x="2041" y="8856"/>
                  </a:lnTo>
                  <a:close/>
                  <a:moveTo>
                    <a:pt x="52" y="8856"/>
                  </a:moveTo>
                  <a:lnTo>
                    <a:pt x="0" y="8856"/>
                  </a:lnTo>
                  <a:lnTo>
                    <a:pt x="0" y="8805"/>
                  </a:lnTo>
                  <a:lnTo>
                    <a:pt x="52" y="8805"/>
                  </a:lnTo>
                  <a:lnTo>
                    <a:pt x="52" y="8856"/>
                  </a:lnTo>
                  <a:close/>
                  <a:moveTo>
                    <a:pt x="0" y="8805"/>
                  </a:moveTo>
                  <a:lnTo>
                    <a:pt x="0" y="51"/>
                  </a:lnTo>
                  <a:lnTo>
                    <a:pt x="102" y="51"/>
                  </a:lnTo>
                  <a:lnTo>
                    <a:pt x="102" y="8805"/>
                  </a:lnTo>
                  <a:lnTo>
                    <a:pt x="0" y="8805"/>
                  </a:lnTo>
                  <a:close/>
                  <a:moveTo>
                    <a:pt x="0" y="51"/>
                  </a:moveTo>
                  <a:lnTo>
                    <a:pt x="0" y="0"/>
                  </a:lnTo>
                  <a:lnTo>
                    <a:pt x="52" y="0"/>
                  </a:lnTo>
                  <a:lnTo>
                    <a:pt x="52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06" name="Rectangle 134"/>
            <p:cNvSpPr>
              <a:spLocks noChangeArrowheads="1"/>
            </p:cNvSpPr>
            <p:nvPr/>
          </p:nvSpPr>
          <p:spPr bwMode="auto">
            <a:xfrm>
              <a:off x="4610" y="2823"/>
              <a:ext cx="170" cy="92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07" name="Freeform 135"/>
            <p:cNvSpPr>
              <a:spLocks noEditPoints="1"/>
            </p:cNvSpPr>
            <p:nvPr/>
          </p:nvSpPr>
          <p:spPr bwMode="auto">
            <a:xfrm>
              <a:off x="4604" y="2817"/>
              <a:ext cx="182" cy="940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1585" y="0"/>
                </a:cxn>
                <a:cxn ang="0">
                  <a:pos x="1585" y="102"/>
                </a:cxn>
                <a:cxn ang="0">
                  <a:pos x="51" y="102"/>
                </a:cxn>
                <a:cxn ang="0">
                  <a:pos x="51" y="0"/>
                </a:cxn>
                <a:cxn ang="0">
                  <a:pos x="1585" y="0"/>
                </a:cxn>
                <a:cxn ang="0">
                  <a:pos x="1636" y="0"/>
                </a:cxn>
                <a:cxn ang="0">
                  <a:pos x="1636" y="51"/>
                </a:cxn>
                <a:cxn ang="0">
                  <a:pos x="1585" y="51"/>
                </a:cxn>
                <a:cxn ang="0">
                  <a:pos x="1585" y="0"/>
                </a:cxn>
                <a:cxn ang="0">
                  <a:pos x="1636" y="51"/>
                </a:cxn>
                <a:cxn ang="0">
                  <a:pos x="1636" y="8401"/>
                </a:cxn>
                <a:cxn ang="0">
                  <a:pos x="1534" y="8401"/>
                </a:cxn>
                <a:cxn ang="0">
                  <a:pos x="1534" y="51"/>
                </a:cxn>
                <a:cxn ang="0">
                  <a:pos x="1636" y="51"/>
                </a:cxn>
                <a:cxn ang="0">
                  <a:pos x="1636" y="8401"/>
                </a:cxn>
                <a:cxn ang="0">
                  <a:pos x="1636" y="8452"/>
                </a:cxn>
                <a:cxn ang="0">
                  <a:pos x="1585" y="8452"/>
                </a:cxn>
                <a:cxn ang="0">
                  <a:pos x="1585" y="8401"/>
                </a:cxn>
                <a:cxn ang="0">
                  <a:pos x="1636" y="8401"/>
                </a:cxn>
                <a:cxn ang="0">
                  <a:pos x="1585" y="8452"/>
                </a:cxn>
                <a:cxn ang="0">
                  <a:pos x="51" y="8452"/>
                </a:cxn>
                <a:cxn ang="0">
                  <a:pos x="51" y="8350"/>
                </a:cxn>
                <a:cxn ang="0">
                  <a:pos x="1585" y="8350"/>
                </a:cxn>
                <a:cxn ang="0">
                  <a:pos x="1585" y="8452"/>
                </a:cxn>
                <a:cxn ang="0">
                  <a:pos x="51" y="8452"/>
                </a:cxn>
                <a:cxn ang="0">
                  <a:pos x="0" y="8452"/>
                </a:cxn>
                <a:cxn ang="0">
                  <a:pos x="0" y="8401"/>
                </a:cxn>
                <a:cxn ang="0">
                  <a:pos x="51" y="8401"/>
                </a:cxn>
                <a:cxn ang="0">
                  <a:pos x="51" y="8452"/>
                </a:cxn>
                <a:cxn ang="0">
                  <a:pos x="0" y="8401"/>
                </a:cxn>
                <a:cxn ang="0">
                  <a:pos x="0" y="51"/>
                </a:cxn>
                <a:cxn ang="0">
                  <a:pos x="101" y="51"/>
                </a:cxn>
                <a:cxn ang="0">
                  <a:pos x="101" y="8401"/>
                </a:cxn>
                <a:cxn ang="0">
                  <a:pos x="0" y="8401"/>
                </a:cxn>
                <a:cxn ang="0">
                  <a:pos x="0" y="51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51" y="51"/>
                </a:cxn>
                <a:cxn ang="0">
                  <a:pos x="0" y="51"/>
                </a:cxn>
              </a:cxnLst>
              <a:rect l="0" t="0" r="r" b="b"/>
              <a:pathLst>
                <a:path w="1636" h="8452">
                  <a:moveTo>
                    <a:pt x="51" y="0"/>
                  </a:moveTo>
                  <a:lnTo>
                    <a:pt x="1585" y="0"/>
                  </a:lnTo>
                  <a:lnTo>
                    <a:pt x="1585" y="102"/>
                  </a:lnTo>
                  <a:lnTo>
                    <a:pt x="51" y="102"/>
                  </a:lnTo>
                  <a:lnTo>
                    <a:pt x="51" y="0"/>
                  </a:lnTo>
                  <a:close/>
                  <a:moveTo>
                    <a:pt x="1585" y="0"/>
                  </a:moveTo>
                  <a:lnTo>
                    <a:pt x="1636" y="0"/>
                  </a:lnTo>
                  <a:lnTo>
                    <a:pt x="1636" y="51"/>
                  </a:lnTo>
                  <a:lnTo>
                    <a:pt x="1585" y="51"/>
                  </a:lnTo>
                  <a:lnTo>
                    <a:pt x="1585" y="0"/>
                  </a:lnTo>
                  <a:close/>
                  <a:moveTo>
                    <a:pt x="1636" y="51"/>
                  </a:moveTo>
                  <a:lnTo>
                    <a:pt x="1636" y="8401"/>
                  </a:lnTo>
                  <a:lnTo>
                    <a:pt x="1534" y="8401"/>
                  </a:lnTo>
                  <a:lnTo>
                    <a:pt x="1534" y="51"/>
                  </a:lnTo>
                  <a:lnTo>
                    <a:pt x="1636" y="51"/>
                  </a:lnTo>
                  <a:close/>
                  <a:moveTo>
                    <a:pt x="1636" y="8401"/>
                  </a:moveTo>
                  <a:lnTo>
                    <a:pt x="1636" y="8452"/>
                  </a:lnTo>
                  <a:lnTo>
                    <a:pt x="1585" y="8452"/>
                  </a:lnTo>
                  <a:lnTo>
                    <a:pt x="1585" y="8401"/>
                  </a:lnTo>
                  <a:lnTo>
                    <a:pt x="1636" y="8401"/>
                  </a:lnTo>
                  <a:close/>
                  <a:moveTo>
                    <a:pt x="1585" y="8452"/>
                  </a:moveTo>
                  <a:lnTo>
                    <a:pt x="51" y="8452"/>
                  </a:lnTo>
                  <a:lnTo>
                    <a:pt x="51" y="8350"/>
                  </a:lnTo>
                  <a:lnTo>
                    <a:pt x="1585" y="8350"/>
                  </a:lnTo>
                  <a:lnTo>
                    <a:pt x="1585" y="8452"/>
                  </a:lnTo>
                  <a:close/>
                  <a:moveTo>
                    <a:pt x="51" y="8452"/>
                  </a:moveTo>
                  <a:lnTo>
                    <a:pt x="0" y="8452"/>
                  </a:lnTo>
                  <a:lnTo>
                    <a:pt x="0" y="8401"/>
                  </a:lnTo>
                  <a:lnTo>
                    <a:pt x="51" y="8401"/>
                  </a:lnTo>
                  <a:lnTo>
                    <a:pt x="51" y="8452"/>
                  </a:lnTo>
                  <a:close/>
                  <a:moveTo>
                    <a:pt x="0" y="8401"/>
                  </a:moveTo>
                  <a:lnTo>
                    <a:pt x="0" y="51"/>
                  </a:lnTo>
                  <a:lnTo>
                    <a:pt x="101" y="51"/>
                  </a:lnTo>
                  <a:lnTo>
                    <a:pt x="101" y="8401"/>
                  </a:lnTo>
                  <a:lnTo>
                    <a:pt x="0" y="8401"/>
                  </a:lnTo>
                  <a:close/>
                  <a:moveTo>
                    <a:pt x="0" y="51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51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08" name="Freeform 136"/>
            <p:cNvSpPr>
              <a:spLocks/>
            </p:cNvSpPr>
            <p:nvPr/>
          </p:nvSpPr>
          <p:spPr bwMode="auto">
            <a:xfrm>
              <a:off x="4775" y="2798"/>
              <a:ext cx="35" cy="29"/>
            </a:xfrm>
            <a:custGeom>
              <a:avLst/>
              <a:gdLst/>
              <a:ahLst/>
              <a:cxnLst>
                <a:cxn ang="0">
                  <a:pos x="0" y="195"/>
                </a:cxn>
                <a:cxn ang="0">
                  <a:pos x="276" y="0"/>
                </a:cxn>
                <a:cxn ang="0">
                  <a:pos x="317" y="58"/>
                </a:cxn>
                <a:cxn ang="0">
                  <a:pos x="41" y="254"/>
                </a:cxn>
                <a:cxn ang="0">
                  <a:pos x="0" y="195"/>
                </a:cxn>
              </a:cxnLst>
              <a:rect l="0" t="0" r="r" b="b"/>
              <a:pathLst>
                <a:path w="317" h="254">
                  <a:moveTo>
                    <a:pt x="0" y="195"/>
                  </a:moveTo>
                  <a:lnTo>
                    <a:pt x="276" y="0"/>
                  </a:lnTo>
                  <a:lnTo>
                    <a:pt x="317" y="58"/>
                  </a:lnTo>
                  <a:lnTo>
                    <a:pt x="41" y="254"/>
                  </a:lnTo>
                  <a:lnTo>
                    <a:pt x="0" y="195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09" name="Freeform 137"/>
            <p:cNvSpPr>
              <a:spLocks/>
            </p:cNvSpPr>
            <p:nvPr/>
          </p:nvSpPr>
          <p:spPr bwMode="auto">
            <a:xfrm>
              <a:off x="4580" y="2798"/>
              <a:ext cx="35" cy="29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317" y="195"/>
                </a:cxn>
                <a:cxn ang="0">
                  <a:pos x="275" y="254"/>
                </a:cxn>
                <a:cxn ang="0">
                  <a:pos x="0" y="58"/>
                </a:cxn>
                <a:cxn ang="0">
                  <a:pos x="41" y="0"/>
                </a:cxn>
              </a:cxnLst>
              <a:rect l="0" t="0" r="r" b="b"/>
              <a:pathLst>
                <a:path w="317" h="254">
                  <a:moveTo>
                    <a:pt x="41" y="0"/>
                  </a:moveTo>
                  <a:lnTo>
                    <a:pt x="317" y="195"/>
                  </a:lnTo>
                  <a:lnTo>
                    <a:pt x="275" y="254"/>
                  </a:lnTo>
                  <a:lnTo>
                    <a:pt x="0" y="58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10" name="Freeform 138"/>
            <p:cNvSpPr>
              <a:spLocks/>
            </p:cNvSpPr>
            <p:nvPr/>
          </p:nvSpPr>
          <p:spPr bwMode="auto">
            <a:xfrm>
              <a:off x="4580" y="3746"/>
              <a:ext cx="35" cy="29"/>
            </a:xfrm>
            <a:custGeom>
              <a:avLst/>
              <a:gdLst/>
              <a:ahLst/>
              <a:cxnLst>
                <a:cxn ang="0">
                  <a:pos x="317" y="58"/>
                </a:cxn>
                <a:cxn ang="0">
                  <a:pos x="41" y="255"/>
                </a:cxn>
                <a:cxn ang="0">
                  <a:pos x="0" y="196"/>
                </a:cxn>
                <a:cxn ang="0">
                  <a:pos x="275" y="0"/>
                </a:cxn>
                <a:cxn ang="0">
                  <a:pos x="317" y="58"/>
                </a:cxn>
              </a:cxnLst>
              <a:rect l="0" t="0" r="r" b="b"/>
              <a:pathLst>
                <a:path w="317" h="255">
                  <a:moveTo>
                    <a:pt x="317" y="58"/>
                  </a:moveTo>
                  <a:lnTo>
                    <a:pt x="41" y="255"/>
                  </a:lnTo>
                  <a:lnTo>
                    <a:pt x="0" y="196"/>
                  </a:lnTo>
                  <a:lnTo>
                    <a:pt x="275" y="0"/>
                  </a:lnTo>
                  <a:lnTo>
                    <a:pt x="317" y="5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11" name="Freeform 139"/>
            <p:cNvSpPr>
              <a:spLocks/>
            </p:cNvSpPr>
            <p:nvPr/>
          </p:nvSpPr>
          <p:spPr bwMode="auto">
            <a:xfrm>
              <a:off x="4775" y="3746"/>
              <a:ext cx="35" cy="29"/>
            </a:xfrm>
            <a:custGeom>
              <a:avLst/>
              <a:gdLst/>
              <a:ahLst/>
              <a:cxnLst>
                <a:cxn ang="0">
                  <a:pos x="276" y="255"/>
                </a:cxn>
                <a:cxn ang="0">
                  <a:pos x="0" y="58"/>
                </a:cxn>
                <a:cxn ang="0">
                  <a:pos x="41" y="0"/>
                </a:cxn>
                <a:cxn ang="0">
                  <a:pos x="317" y="196"/>
                </a:cxn>
                <a:cxn ang="0">
                  <a:pos x="276" y="255"/>
                </a:cxn>
              </a:cxnLst>
              <a:rect l="0" t="0" r="r" b="b"/>
              <a:pathLst>
                <a:path w="317" h="255">
                  <a:moveTo>
                    <a:pt x="276" y="255"/>
                  </a:moveTo>
                  <a:lnTo>
                    <a:pt x="0" y="58"/>
                  </a:lnTo>
                  <a:lnTo>
                    <a:pt x="41" y="0"/>
                  </a:lnTo>
                  <a:lnTo>
                    <a:pt x="317" y="196"/>
                  </a:lnTo>
                  <a:lnTo>
                    <a:pt x="276" y="255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51" name="pole tekstowe 150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Czujniki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JA-18x Bezprzewodowe czujniki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8496944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Czujniki ruchu oraz dualne</a:t>
            </a:r>
            <a:endParaRPr lang="en-US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JA-185P – </a:t>
            </a:r>
            <a:r>
              <a:rPr lang="pl-PL" sz="1600" dirty="0" smtClean="0">
                <a:solidFill>
                  <a:srgbClr val="000000"/>
                </a:solidFill>
              </a:rPr>
              <a:t>bezprzewodowy sufitowy czujnik PIR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JA-180W – </a:t>
            </a:r>
            <a:r>
              <a:rPr lang="pl-PL" sz="1600" dirty="0" smtClean="0">
                <a:solidFill>
                  <a:srgbClr val="000000"/>
                </a:solidFill>
              </a:rPr>
              <a:t>bezprzewodowy czujnik dualny PIR + MW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JA-180PB – </a:t>
            </a:r>
            <a:r>
              <a:rPr lang="pl-PL" sz="1600" dirty="0" smtClean="0">
                <a:solidFill>
                  <a:srgbClr val="000000"/>
                </a:solidFill>
              </a:rPr>
              <a:t>bezprzewodowy podwójny czujnik PIR + ZBICIE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JA-186P </a:t>
            </a:r>
            <a:r>
              <a:rPr lang="en-US" dirty="0" smtClean="0">
                <a:solidFill>
                  <a:srgbClr val="000000"/>
                </a:solidFill>
              </a:rPr>
              <a:t>–</a:t>
            </a:r>
            <a:r>
              <a:rPr lang="pl-PL" sz="1600" dirty="0" smtClean="0">
                <a:solidFill>
                  <a:srgbClr val="000000"/>
                </a:solidFill>
              </a:rPr>
              <a:t> bezprzewodowy dualny czujnik ruchu (odporny na zwierzęta)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JA-188P – </a:t>
            </a:r>
            <a:r>
              <a:rPr lang="pl-PL" sz="1600" dirty="0" smtClean="0">
                <a:solidFill>
                  <a:srgbClr val="000000"/>
                </a:solidFill>
              </a:rPr>
              <a:t>bezprzewodowy zewnętrzny czujnik ruchu PIR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Czujniki magnetyczne</a:t>
            </a:r>
            <a:endParaRPr lang="en-US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JA-181M – </a:t>
            </a:r>
            <a:r>
              <a:rPr lang="pl-PL" sz="1600" dirty="0" smtClean="0">
                <a:solidFill>
                  <a:srgbClr val="000000"/>
                </a:solidFill>
              </a:rPr>
              <a:t>bezprzewodowy czujnik otwarcia z funkcją transmitera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JA-182M – </a:t>
            </a:r>
            <a:r>
              <a:rPr lang="pl-PL" sz="1600" dirty="0" smtClean="0">
                <a:solidFill>
                  <a:srgbClr val="000000"/>
                </a:solidFill>
              </a:rPr>
              <a:t>bezprzewodowy „ukryty” czujnik otwarcia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JA-183M – </a:t>
            </a:r>
            <a:r>
              <a:rPr lang="pl-PL" sz="1600" dirty="0" smtClean="0">
                <a:solidFill>
                  <a:srgbClr val="000000"/>
                </a:solidFill>
              </a:rPr>
              <a:t>bezprzewodowy czujnik otwarcia mini</a:t>
            </a:r>
            <a:endParaRPr lang="cs-CZ" sz="1600" dirty="0">
              <a:solidFill>
                <a:srgbClr val="000000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Czujniki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JA-18x Bezprzewodowe czujniki i urządzenia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8496944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Czujniki środowiskowe</a:t>
            </a:r>
            <a:endParaRPr lang="en-US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JA-180G  - </a:t>
            </a:r>
            <a:r>
              <a:rPr lang="pl-PL" sz="1600" dirty="0" smtClean="0">
                <a:solidFill>
                  <a:srgbClr val="000000"/>
                </a:solidFill>
              </a:rPr>
              <a:t>bezprzewodowy czujnik wycieku gazu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Sterowanie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JA-186JW – </a:t>
            </a:r>
            <a:r>
              <a:rPr lang="pl-PL" sz="1600" dirty="0" smtClean="0">
                <a:solidFill>
                  <a:srgbClr val="000000"/>
                </a:solidFill>
              </a:rPr>
              <a:t>pilot zdalnego sterowania biały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JA-186JB – </a:t>
            </a:r>
            <a:r>
              <a:rPr lang="pl-PL" sz="1600" dirty="0" smtClean="0">
                <a:solidFill>
                  <a:srgbClr val="000000"/>
                </a:solidFill>
              </a:rPr>
              <a:t>pilot zdalnego sterowania czarny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JA-185J – </a:t>
            </a:r>
            <a:r>
              <a:rPr lang="pl-PL" sz="1600" dirty="0" smtClean="0">
                <a:solidFill>
                  <a:srgbClr val="000000"/>
                </a:solidFill>
              </a:rPr>
              <a:t>pilot mechaniczny (zastosowanie w aucie)</a:t>
            </a:r>
            <a:endParaRPr lang="en-GB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JA-187J – </a:t>
            </a:r>
            <a:r>
              <a:rPr lang="pl-PL" sz="1600" dirty="0" smtClean="0">
                <a:solidFill>
                  <a:srgbClr val="000000"/>
                </a:solidFill>
              </a:rPr>
              <a:t>przycisk osobisty napad/pomoc</a:t>
            </a:r>
            <a:endParaRPr lang="en-GB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JA-188J – </a:t>
            </a:r>
            <a:r>
              <a:rPr lang="pl-PL" sz="1600" dirty="0" smtClean="0">
                <a:solidFill>
                  <a:srgbClr val="000000"/>
                </a:solidFill>
              </a:rPr>
              <a:t>przycisk napadowy</a:t>
            </a:r>
            <a:endParaRPr lang="en-GB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JA-189J – </a:t>
            </a:r>
            <a:r>
              <a:rPr lang="pl-PL" sz="1600" dirty="0" smtClean="0">
                <a:solidFill>
                  <a:srgbClr val="000000"/>
                </a:solidFill>
              </a:rPr>
              <a:t>przycisk dzwonka</a:t>
            </a:r>
            <a:endParaRPr lang="cs-CZ" sz="1600" dirty="0">
              <a:solidFill>
                <a:srgbClr val="000000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/>
          <a:srcRect t="15302" b="17363"/>
          <a:stretch>
            <a:fillRect/>
          </a:stretch>
        </p:blipFill>
        <p:spPr bwMode="auto">
          <a:xfrm>
            <a:off x="4463480" y="3933056"/>
            <a:ext cx="4680520" cy="236472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Czujniki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Więcej czujników – nad czym pracujemy ?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6408712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Magnetyczny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Mały rozmiar (dodatkowe wejście)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PIR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E20032"/>
                </a:solidFill>
              </a:rPr>
              <a:t>Zestaw i nowa obudowa</a:t>
            </a:r>
            <a:r>
              <a:rPr lang="cs-CZ" sz="1600" dirty="0" smtClean="0">
                <a:solidFill>
                  <a:srgbClr val="E20032"/>
                </a:solidFill>
              </a:rPr>
              <a:t> </a:t>
            </a:r>
            <a:r>
              <a:rPr lang="en-US" sz="1600" dirty="0" smtClean="0"/>
              <a:t>(</a:t>
            </a:r>
            <a:r>
              <a:rPr lang="cs-CZ" sz="1600" dirty="0" smtClean="0">
                <a:solidFill>
                  <a:srgbClr val="000000"/>
                </a:solidFill>
              </a:rPr>
              <a:t>Ekonomia i Wygląd)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sz="1600" dirty="0" smtClean="0">
                <a:solidFill>
                  <a:srgbClr val="000000"/>
                </a:solidFill>
              </a:rPr>
              <a:t>W jednej obudowie stłuczenie, MW, </a:t>
            </a:r>
            <a:r>
              <a:rPr lang="pl-PL" sz="1600" dirty="0" smtClean="0">
                <a:solidFill>
                  <a:srgbClr val="000000"/>
                </a:solidFill>
              </a:rPr>
              <a:t>odporny na zwierzęta</a:t>
            </a:r>
            <a:r>
              <a:rPr lang="cs-CZ" sz="1600" dirty="0" smtClean="0">
                <a:solidFill>
                  <a:srgbClr val="000000"/>
                </a:solidFill>
              </a:rPr>
              <a:t>, antymasking, foto, …</a:t>
            </a:r>
            <a:endParaRPr lang="cs-CZ" sz="1600" dirty="0">
              <a:solidFill>
                <a:srgbClr val="000000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Urządzenia wyjścia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Syreny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6408712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Blip>
                <a:blip r:embed="rId4"/>
              </a:buBlip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Wersja Bus i bezprzewodowa</a:t>
            </a:r>
            <a:r>
              <a:rPr lang="cs-CZ" dirty="0" smtClean="0"/>
              <a:t> </a:t>
            </a:r>
            <a:endParaRPr lang="en-GB" dirty="0" smtClean="0"/>
          </a:p>
          <a:p>
            <a:pPr marL="742950" lvl="1" indent="-285750" defTabSz="449263">
              <a:lnSpc>
                <a:spcPct val="14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Blip>
                <a:blip r:embed="rId4"/>
              </a:buBlip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Wewnętrzne</a:t>
            </a:r>
            <a:r>
              <a:rPr lang="en-GB" sz="1600" dirty="0" smtClean="0">
                <a:solidFill>
                  <a:srgbClr val="000000"/>
                </a:solidFill>
              </a:rPr>
              <a:t> JA-110A / JA-150A</a:t>
            </a:r>
          </a:p>
          <a:p>
            <a:pPr marL="742950" lvl="1" indent="-285750" defTabSz="449263">
              <a:lnSpc>
                <a:spcPct val="14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Blip>
                <a:blip r:embed="rId4"/>
              </a:buBlip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Zewnętrzne</a:t>
            </a:r>
            <a:r>
              <a:rPr lang="en-GB" sz="1600" dirty="0" smtClean="0">
                <a:solidFill>
                  <a:srgbClr val="000000"/>
                </a:solidFill>
              </a:rPr>
              <a:t> JA-111A / JA-151A</a:t>
            </a:r>
            <a:endParaRPr lang="cs-CZ" sz="1600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Blip>
                <a:blip r:embed="rId4"/>
              </a:buBlip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Syreny bezprzewodowe zasilane z zasilacza</a:t>
            </a:r>
            <a:endParaRPr lang="cs-CZ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dirty="0">
              <a:solidFill>
                <a:srgbClr val="000000"/>
              </a:solidFill>
            </a:endParaRPr>
          </a:p>
        </p:txBody>
      </p:sp>
      <p:grpSp>
        <p:nvGrpSpPr>
          <p:cNvPr id="25" name="Grupa 24"/>
          <p:cNvGrpSpPr/>
          <p:nvPr/>
        </p:nvGrpSpPr>
        <p:grpSpPr>
          <a:xfrm>
            <a:off x="683568" y="3861048"/>
            <a:ext cx="7878762" cy="2335212"/>
            <a:chOff x="655638" y="4148138"/>
            <a:chExt cx="7878762" cy="2335212"/>
          </a:xfrm>
        </p:grpSpPr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750888" y="4148138"/>
              <a:ext cx="1190625" cy="366712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cs-CZ">
                  <a:solidFill>
                    <a:schemeClr val="bg1"/>
                  </a:solidFill>
                </a:rPr>
                <a:t>JA-110A</a:t>
              </a:r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4862513" y="4148138"/>
              <a:ext cx="1190625" cy="366712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cs-CZ">
                  <a:solidFill>
                    <a:schemeClr val="bg1"/>
                  </a:solidFill>
                </a:rPr>
                <a:t>JA-150A</a:t>
              </a:r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2825750" y="4148138"/>
              <a:ext cx="1127125" cy="366712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cs-CZ">
                  <a:solidFill>
                    <a:schemeClr val="bg1"/>
                  </a:solidFill>
                </a:rPr>
                <a:t>JA-111A</a:t>
              </a:r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6904038" y="4148138"/>
              <a:ext cx="1127125" cy="366712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cs-CZ">
                  <a:solidFill>
                    <a:schemeClr val="bg1"/>
                  </a:solidFill>
                </a:rPr>
                <a:t>JA-151A </a:t>
              </a:r>
            </a:p>
          </p:txBody>
        </p:sp>
        <p:pic>
          <p:nvPicPr>
            <p:cNvPr id="17" name="Picture 10" descr="110a"/>
            <p:cNvPicPr>
              <a:picLocks noChangeAspect="1" noChangeArrowheads="1"/>
            </p:cNvPicPr>
            <p:nvPr/>
          </p:nvPicPr>
          <p:blipFill>
            <a:blip r:embed="rId5" cstate="print"/>
            <a:srcRect l="26389" t="18025" r="26224" b="31493"/>
            <a:stretch>
              <a:fillRect/>
            </a:stretch>
          </p:blipFill>
          <p:spPr bwMode="auto">
            <a:xfrm>
              <a:off x="655638" y="4668838"/>
              <a:ext cx="1255712" cy="1338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7" descr="111a"/>
            <p:cNvPicPr>
              <a:picLocks noChangeAspect="1" noChangeArrowheads="1"/>
            </p:cNvPicPr>
            <p:nvPr/>
          </p:nvPicPr>
          <p:blipFill>
            <a:blip r:embed="rId6" cstate="print"/>
            <a:srcRect l="30000" t="10834" r="27553" b="13985"/>
            <a:stretch>
              <a:fillRect/>
            </a:stretch>
          </p:blipFill>
          <p:spPr bwMode="auto">
            <a:xfrm>
              <a:off x="2954338" y="4668838"/>
              <a:ext cx="869950" cy="154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0" descr="110a"/>
            <p:cNvPicPr>
              <a:picLocks noChangeAspect="1" noChangeArrowheads="1"/>
            </p:cNvPicPr>
            <p:nvPr/>
          </p:nvPicPr>
          <p:blipFill>
            <a:blip r:embed="rId5" cstate="print"/>
            <a:srcRect l="26389" t="18025" r="26224" b="31493"/>
            <a:stretch>
              <a:fillRect/>
            </a:stretch>
          </p:blipFill>
          <p:spPr bwMode="auto">
            <a:xfrm>
              <a:off x="4821238" y="4668838"/>
              <a:ext cx="1255712" cy="1338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7" descr="111a"/>
            <p:cNvPicPr>
              <a:picLocks noChangeAspect="1" noChangeArrowheads="1"/>
            </p:cNvPicPr>
            <p:nvPr/>
          </p:nvPicPr>
          <p:blipFill>
            <a:blip r:embed="rId6" cstate="print"/>
            <a:srcRect l="30000" t="10834" r="27553" b="13985"/>
            <a:stretch>
              <a:fillRect/>
            </a:stretch>
          </p:blipFill>
          <p:spPr bwMode="auto">
            <a:xfrm>
              <a:off x="7032625" y="4668838"/>
              <a:ext cx="869950" cy="154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9" descr="12065572121317625675no_hope_Wireless_access_point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76950" y="5942013"/>
              <a:ext cx="503238" cy="541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9" descr="12065572121317625675no_hope_Wireless_access_point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031163" y="5942013"/>
              <a:ext cx="503237" cy="541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0" y="6021288"/>
            <a:ext cx="8305800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cs-CZ" sz="16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JA-150A </a:t>
            </a:r>
            <a:r>
              <a:rPr lang="pl-PL" sz="16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zasilana z</a:t>
            </a:r>
            <a:r>
              <a:rPr lang="cs-CZ" sz="16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230V, JA-151A </a:t>
            </a:r>
            <a:r>
              <a:rPr lang="pl-PL" sz="16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zasilana przez zasilacz</a:t>
            </a:r>
            <a:endParaRPr lang="cs-CZ" sz="1600" b="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"/>
          <p:cNvGrpSpPr/>
          <p:nvPr/>
        </p:nvGrpSpPr>
        <p:grpSpPr>
          <a:xfrm>
            <a:off x="0" y="476672"/>
            <a:ext cx="9144000" cy="6408712"/>
            <a:chOff x="0" y="476672"/>
            <a:chExt cx="9144000" cy="6408712"/>
          </a:xfrm>
        </p:grpSpPr>
        <p:grpSp>
          <p:nvGrpSpPr>
            <p:cNvPr id="3" name="Grupa 10"/>
            <p:cNvGrpSpPr/>
            <p:nvPr/>
          </p:nvGrpSpPr>
          <p:grpSpPr>
            <a:xfrm>
              <a:off x="0" y="476672"/>
              <a:ext cx="8679929" cy="609600"/>
              <a:chOff x="0" y="476672"/>
              <a:chExt cx="8679929" cy="6096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104" y="476672"/>
                <a:ext cx="31718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Prostokąt 5"/>
              <p:cNvSpPr/>
              <p:nvPr/>
            </p:nvSpPr>
            <p:spPr>
              <a:xfrm>
                <a:off x="0" y="476672"/>
                <a:ext cx="5076056" cy="5486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Prostokąt 4"/>
            <p:cNvSpPr/>
            <p:nvPr/>
          </p:nvSpPr>
          <p:spPr>
            <a:xfrm>
              <a:off x="0" y="6336704"/>
              <a:ext cx="9144000" cy="5486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16024" y="5486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Urządzenia wyjścia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51520" y="170080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JA-110A Syrena wewnętrzna BUS</a:t>
            </a:r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5536" y="2132856"/>
            <a:ext cx="6408712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Alarm z sekcji do której jest przypisana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Akustyczna sygnalizacja PG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Sygnalizacja uzbrojenia i rozbrojenia</a:t>
            </a: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dirty="0" smtClean="0">
                <a:solidFill>
                  <a:srgbClr val="000000"/>
                </a:solidFill>
              </a:rPr>
              <a:t>Sygnalizacja czasu na wejście i wyjście</a:t>
            </a:r>
            <a:endParaRPr lang="cs-CZ" dirty="0" smtClean="0">
              <a:solidFill>
                <a:srgbClr val="000000"/>
              </a:solidFill>
            </a:endParaRPr>
          </a:p>
          <a:p>
            <a:pPr marL="341313" indent="-341313" defTabSz="449263">
              <a:lnSpc>
                <a:spcPct val="140000"/>
              </a:lnSpc>
              <a:spcBef>
                <a:spcPts val="45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Przycisk – dodatkowe funkcje</a:t>
            </a: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Wyciszenia alarmu</a:t>
            </a:r>
            <a:r>
              <a:rPr lang="en-GB" sz="1600" dirty="0" smtClean="0">
                <a:solidFill>
                  <a:srgbClr val="000000"/>
                </a:solidFill>
              </a:rPr>
              <a:t>, </a:t>
            </a:r>
            <a:r>
              <a:rPr lang="pl-PL" sz="1600" dirty="0" smtClean="0">
                <a:solidFill>
                  <a:srgbClr val="000000"/>
                </a:solidFill>
              </a:rPr>
              <a:t>brak odwołania alarmu</a:t>
            </a:r>
            <a:r>
              <a:rPr lang="cs-CZ" sz="1600" dirty="0" smtClean="0">
                <a:solidFill>
                  <a:srgbClr val="000000"/>
                </a:solidFill>
              </a:rPr>
              <a:t> </a:t>
            </a:r>
            <a:r>
              <a:rPr lang="en-GB" sz="1600" dirty="0" smtClean="0">
                <a:solidFill>
                  <a:srgbClr val="000000"/>
                </a:solidFill>
              </a:rPr>
              <a:t>+ </a:t>
            </a:r>
            <a:r>
              <a:rPr lang="pl-PL" sz="1600" dirty="0" smtClean="0">
                <a:solidFill>
                  <a:srgbClr val="000000"/>
                </a:solidFill>
              </a:rPr>
              <a:t>wysłanie informacji do</a:t>
            </a:r>
            <a:r>
              <a:rPr lang="en-GB" sz="1600" dirty="0" smtClean="0">
                <a:solidFill>
                  <a:srgbClr val="000000"/>
                </a:solidFill>
              </a:rPr>
              <a:t> ARC</a:t>
            </a:r>
            <a:r>
              <a:rPr lang="pl-PL" sz="1600" dirty="0" smtClean="0">
                <a:solidFill>
                  <a:srgbClr val="000000"/>
                </a:solidFill>
              </a:rPr>
              <a:t> potwierdzającej alarm</a:t>
            </a:r>
            <a:endParaRPr lang="cs-CZ" sz="1600" dirty="0" smtClean="0">
              <a:solidFill>
                <a:srgbClr val="000000"/>
              </a:solidFill>
            </a:endParaRPr>
          </a:p>
          <a:p>
            <a:pPr marL="741363" lvl="1" indent="-284163" defTabSz="449263">
              <a:lnSpc>
                <a:spcPct val="140000"/>
              </a:lnSpc>
              <a:spcBef>
                <a:spcPts val="400"/>
              </a:spcBef>
              <a:buClr>
                <a:srgbClr val="FFC000"/>
              </a:buClr>
              <a:buSzPct val="100000"/>
              <a:buFont typeface="Century Gothic" pitchFamily="34" charset="0"/>
              <a:buChar char="►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l-PL" sz="1600" dirty="0" smtClean="0">
                <a:solidFill>
                  <a:srgbClr val="000000"/>
                </a:solidFill>
              </a:rPr>
              <a:t>Alarm cichej paniki</a:t>
            </a:r>
            <a:endParaRPr lang="cs-CZ" sz="1600" dirty="0">
              <a:solidFill>
                <a:srgbClr val="000000"/>
              </a:solidFill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251520" y="5947276"/>
            <a:ext cx="8305800" cy="33855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Przypisanie do systemu wciśnięciem przycisku.</a:t>
            </a:r>
            <a:endParaRPr lang="pl-PL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4" cstate="print"/>
          <a:srcRect l="26389" t="18025" r="26224" b="31494"/>
          <a:stretch>
            <a:fillRect/>
          </a:stretch>
        </p:blipFill>
        <p:spPr bwMode="auto">
          <a:xfrm>
            <a:off x="5940152" y="2060848"/>
            <a:ext cx="2346215" cy="24991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pole tekstowe 13"/>
          <p:cNvSpPr txBox="1"/>
          <p:nvPr/>
        </p:nvSpPr>
        <p:spPr>
          <a:xfrm>
            <a:off x="5796136" y="6381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www.sklep-jablotron.pl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Wierzchołek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4976</Words>
  <Application>Microsoft Office PowerPoint</Application>
  <PresentationFormat>Pokaz na ekranie (4:3)</PresentationFormat>
  <Paragraphs>1399</Paragraphs>
  <Slides>118</Slides>
  <Notes>118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118</vt:i4>
      </vt:variant>
    </vt:vector>
  </HeadingPairs>
  <TitlesOfParts>
    <vt:vector size="120" baseType="lpstr">
      <vt:lpstr>Motyw pakietu Office</vt:lpstr>
      <vt:lpstr>CorelDRAW X3 Graphic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  <vt:lpstr>Slajd 74</vt:lpstr>
      <vt:lpstr>Slajd 75</vt:lpstr>
      <vt:lpstr>Slajd 76</vt:lpstr>
      <vt:lpstr>Slajd 77</vt:lpstr>
      <vt:lpstr>Slajd 78</vt:lpstr>
      <vt:lpstr>Slajd 79</vt:lpstr>
      <vt:lpstr>Slajd 80</vt:lpstr>
      <vt:lpstr>Slajd 81</vt:lpstr>
      <vt:lpstr>Slajd 82</vt:lpstr>
      <vt:lpstr>Slajd 83</vt:lpstr>
      <vt:lpstr>Slajd 84</vt:lpstr>
      <vt:lpstr>Slajd 85</vt:lpstr>
      <vt:lpstr>Slajd 86</vt:lpstr>
      <vt:lpstr>Slajd 87</vt:lpstr>
      <vt:lpstr>Slajd 88</vt:lpstr>
      <vt:lpstr>Slajd 89</vt:lpstr>
      <vt:lpstr>Slajd 90</vt:lpstr>
      <vt:lpstr>Slajd 91</vt:lpstr>
      <vt:lpstr>Slajd 92</vt:lpstr>
      <vt:lpstr>Slajd 93</vt:lpstr>
      <vt:lpstr>Slajd 94</vt:lpstr>
      <vt:lpstr>Slajd 95</vt:lpstr>
      <vt:lpstr>Slajd 96</vt:lpstr>
      <vt:lpstr>Slajd 97</vt:lpstr>
      <vt:lpstr>Slajd 98</vt:lpstr>
      <vt:lpstr>Slajd 99</vt:lpstr>
      <vt:lpstr>Slajd 100</vt:lpstr>
      <vt:lpstr>Slajd 101</vt:lpstr>
      <vt:lpstr>Slajd 102</vt:lpstr>
      <vt:lpstr>Slajd 103</vt:lpstr>
      <vt:lpstr>Slajd 104</vt:lpstr>
      <vt:lpstr>Slajd 105</vt:lpstr>
      <vt:lpstr>Slajd 106</vt:lpstr>
      <vt:lpstr>Slajd 107</vt:lpstr>
      <vt:lpstr>Slajd 108</vt:lpstr>
      <vt:lpstr>Slajd 109</vt:lpstr>
      <vt:lpstr>Slajd 110</vt:lpstr>
      <vt:lpstr>Slajd 111</vt:lpstr>
      <vt:lpstr>Slajd 112</vt:lpstr>
      <vt:lpstr>Slajd 113</vt:lpstr>
      <vt:lpstr>Slajd 114</vt:lpstr>
      <vt:lpstr>Slajd 115</vt:lpstr>
      <vt:lpstr>Slajd 116</vt:lpstr>
      <vt:lpstr>Slajd 117</vt:lpstr>
      <vt:lpstr>Slajd 118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Kasiek</dc:creator>
  <cp:lastModifiedBy>Bartek</cp:lastModifiedBy>
  <cp:revision>48</cp:revision>
  <dcterms:created xsi:type="dcterms:W3CDTF">2012-04-23T16:23:29Z</dcterms:created>
  <dcterms:modified xsi:type="dcterms:W3CDTF">2012-09-27T08:58:55Z</dcterms:modified>
</cp:coreProperties>
</file>